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9" r:id="rId3"/>
    <p:sldId id="260" r:id="rId4"/>
    <p:sldId id="283" r:id="rId5"/>
    <p:sldId id="284" r:id="rId6"/>
    <p:sldId id="287" r:id="rId7"/>
    <p:sldId id="288" r:id="rId8"/>
    <p:sldId id="289" r:id="rId9"/>
    <p:sldId id="256" r:id="rId10"/>
    <p:sldId id="257" r:id="rId11"/>
    <p:sldId id="258" r:id="rId12"/>
    <p:sldId id="259" r:id="rId13"/>
    <p:sldId id="281" r:id="rId14"/>
    <p:sldId id="261" r:id="rId15"/>
    <p:sldId id="262" r:id="rId16"/>
    <p:sldId id="263" r:id="rId17"/>
    <p:sldId id="264" r:id="rId18"/>
    <p:sldId id="265" r:id="rId19"/>
    <p:sldId id="290"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ckup" id="{35468EB4-CB64-47E6-9085-8BE4C34808C7}">
          <p14:sldIdLst>
            <p14:sldId id="280"/>
            <p14:sldId id="279"/>
            <p14:sldId id="260"/>
            <p14:sldId id="283"/>
            <p14:sldId id="284"/>
            <p14:sldId id="287"/>
            <p14:sldId id="288"/>
            <p14:sldId id="289"/>
          </p14:sldIdLst>
        </p14:section>
        <p14:section name="Website Home" id="{68A2BAF3-9CD5-490F-8763-C345FD946F82}">
          <p14:sldIdLst>
            <p14:sldId id="256"/>
            <p14:sldId id="257"/>
            <p14:sldId id="258"/>
            <p14:sldId id="259"/>
            <p14:sldId id="281"/>
            <p14:sldId id="261"/>
            <p14:sldId id="262"/>
            <p14:sldId id="263"/>
            <p14:sldId id="264"/>
            <p14:sldId id="265"/>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A2FE"/>
    <a:srgbClr val="FF3399"/>
    <a:srgbClr val="F7F7F7"/>
    <a:srgbClr val="46DBFF"/>
    <a:srgbClr val="41A4FE"/>
    <a:srgbClr val="3BA1FE"/>
    <a:srgbClr val="E6E6E6"/>
    <a:srgbClr val="00FCD9"/>
    <a:srgbClr val="8B8FB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0" d="100"/>
          <a:sy n="100" d="100"/>
        </p:scale>
        <p:origin x="262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orzycki" userId="47e85fbfac6b750f" providerId="LiveId" clId="{7AAA2A22-12CD-49D9-BBE8-6741CD20EB72}"/>
    <pc:docChg chg="delSld delSection modSection">
      <pc:chgData name="Mark Gorzycki" userId="47e85fbfac6b750f" providerId="LiveId" clId="{7AAA2A22-12CD-49D9-BBE8-6741CD20EB72}" dt="2021-05-04T02:24:39.878" v="1" actId="47"/>
      <pc:docMkLst>
        <pc:docMk/>
      </pc:docMkLst>
      <pc:sldChg chg="del">
        <pc:chgData name="Mark Gorzycki" userId="47e85fbfac6b750f" providerId="LiveId" clId="{7AAA2A22-12CD-49D9-BBE8-6741CD20EB72}" dt="2021-05-04T02:24:34.612" v="0" actId="47"/>
        <pc:sldMkLst>
          <pc:docMk/>
          <pc:sldMk cId="3457164260" sldId="266"/>
        </pc:sldMkLst>
      </pc:sldChg>
      <pc:sldChg chg="del">
        <pc:chgData name="Mark Gorzycki" userId="47e85fbfac6b750f" providerId="LiveId" clId="{7AAA2A22-12CD-49D9-BBE8-6741CD20EB72}" dt="2021-05-04T02:24:39.878" v="1" actId="47"/>
        <pc:sldMkLst>
          <pc:docMk/>
          <pc:sldMk cId="750026517" sldId="267"/>
        </pc:sldMkLst>
      </pc:sldChg>
      <pc:sldChg chg="del">
        <pc:chgData name="Mark Gorzycki" userId="47e85fbfac6b750f" providerId="LiveId" clId="{7AAA2A22-12CD-49D9-BBE8-6741CD20EB72}" dt="2021-05-04T02:24:39.878" v="1" actId="47"/>
        <pc:sldMkLst>
          <pc:docMk/>
          <pc:sldMk cId="409317954" sldId="268"/>
        </pc:sldMkLst>
      </pc:sldChg>
      <pc:sldChg chg="del">
        <pc:chgData name="Mark Gorzycki" userId="47e85fbfac6b750f" providerId="LiveId" clId="{7AAA2A22-12CD-49D9-BBE8-6741CD20EB72}" dt="2021-05-04T02:24:39.878" v="1" actId="47"/>
        <pc:sldMkLst>
          <pc:docMk/>
          <pc:sldMk cId="1744292106" sldId="269"/>
        </pc:sldMkLst>
      </pc:sldChg>
      <pc:sldChg chg="del">
        <pc:chgData name="Mark Gorzycki" userId="47e85fbfac6b750f" providerId="LiveId" clId="{7AAA2A22-12CD-49D9-BBE8-6741CD20EB72}" dt="2021-05-04T02:24:34.612" v="0" actId="47"/>
        <pc:sldMkLst>
          <pc:docMk/>
          <pc:sldMk cId="3807654168" sldId="270"/>
        </pc:sldMkLst>
      </pc:sldChg>
      <pc:sldChg chg="del">
        <pc:chgData name="Mark Gorzycki" userId="47e85fbfac6b750f" providerId="LiveId" clId="{7AAA2A22-12CD-49D9-BBE8-6741CD20EB72}" dt="2021-05-04T02:24:34.612" v="0" actId="47"/>
        <pc:sldMkLst>
          <pc:docMk/>
          <pc:sldMk cId="2043116816" sldId="271"/>
        </pc:sldMkLst>
      </pc:sldChg>
      <pc:sldChg chg="del">
        <pc:chgData name="Mark Gorzycki" userId="47e85fbfac6b750f" providerId="LiveId" clId="{7AAA2A22-12CD-49D9-BBE8-6741CD20EB72}" dt="2021-05-04T02:24:34.612" v="0" actId="47"/>
        <pc:sldMkLst>
          <pc:docMk/>
          <pc:sldMk cId="1978825862" sldId="272"/>
        </pc:sldMkLst>
      </pc:sldChg>
      <pc:sldChg chg="del">
        <pc:chgData name="Mark Gorzycki" userId="47e85fbfac6b750f" providerId="LiveId" clId="{7AAA2A22-12CD-49D9-BBE8-6741CD20EB72}" dt="2021-05-04T02:24:34.612" v="0" actId="47"/>
        <pc:sldMkLst>
          <pc:docMk/>
          <pc:sldMk cId="47416077" sldId="273"/>
        </pc:sldMkLst>
      </pc:sldChg>
      <pc:sldChg chg="del">
        <pc:chgData name="Mark Gorzycki" userId="47e85fbfac6b750f" providerId="LiveId" clId="{7AAA2A22-12CD-49D9-BBE8-6741CD20EB72}" dt="2021-05-04T02:24:34.612" v="0" actId="47"/>
        <pc:sldMkLst>
          <pc:docMk/>
          <pc:sldMk cId="3507338365" sldId="274"/>
        </pc:sldMkLst>
      </pc:sldChg>
      <pc:sldChg chg="del">
        <pc:chgData name="Mark Gorzycki" userId="47e85fbfac6b750f" providerId="LiveId" clId="{7AAA2A22-12CD-49D9-BBE8-6741CD20EB72}" dt="2021-05-04T02:24:34.612" v="0" actId="47"/>
        <pc:sldMkLst>
          <pc:docMk/>
          <pc:sldMk cId="3697008204" sldId="275"/>
        </pc:sldMkLst>
      </pc:sldChg>
      <pc:sldChg chg="del">
        <pc:chgData name="Mark Gorzycki" userId="47e85fbfac6b750f" providerId="LiveId" clId="{7AAA2A22-12CD-49D9-BBE8-6741CD20EB72}" dt="2021-05-04T02:24:34.612" v="0" actId="47"/>
        <pc:sldMkLst>
          <pc:docMk/>
          <pc:sldMk cId="3187673233" sldId="276"/>
        </pc:sldMkLst>
      </pc:sldChg>
      <pc:sldChg chg="del">
        <pc:chgData name="Mark Gorzycki" userId="47e85fbfac6b750f" providerId="LiveId" clId="{7AAA2A22-12CD-49D9-BBE8-6741CD20EB72}" dt="2021-05-04T02:24:34.612" v="0" actId="47"/>
        <pc:sldMkLst>
          <pc:docMk/>
          <pc:sldMk cId="384544951" sldId="277"/>
        </pc:sldMkLst>
      </pc:sldChg>
      <pc:sldChg chg="del">
        <pc:chgData name="Mark Gorzycki" userId="47e85fbfac6b750f" providerId="LiveId" clId="{7AAA2A22-12CD-49D9-BBE8-6741CD20EB72}" dt="2021-05-04T02:24:34.612" v="0" actId="47"/>
        <pc:sldMkLst>
          <pc:docMk/>
          <pc:sldMk cId="3723096799" sldId="27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5D20-E598-4325-8750-9E93D70C97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6B8345-A4D1-4976-ADEE-12980BCB6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4DB13E-CB12-448D-970B-BE192C47240A}"/>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E7CAD555-5658-46B9-8639-C8BC6EC4F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A18D24-9C42-41F7-90DA-AE55A82B214D}"/>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40246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C840-8F23-4D8B-B8DE-EC0D633FBF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15DF3B-1B80-4B6B-96B7-4949BA7D68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2CCA7-0503-4BB9-A6A5-9D65790F4AEA}"/>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04E9B15E-FE11-45B4-A4FA-24B775854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5EA39-3350-42EA-943D-9457384AFEA4}"/>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425537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71259F-4447-4B07-8351-2683AF49B7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3E2B51-4D11-43B6-A2B8-0A6B05E099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119FC-9F86-4662-92C4-A4D83C820418}"/>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1AE42A0C-B225-4D0B-9206-FB37A5A7B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0F904-72E6-430D-995D-A8ED388BFED6}"/>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1046418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7AFD-4CAD-493B-9A0C-2E0A9F4E59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A3F2F-5118-46EB-A8D4-DAE0459AEA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1400F-6726-448E-ADF6-EB8478989A21}"/>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7D9C4DC7-BFCE-4C1E-B741-67323ABBF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E37D7-542C-4F05-ADCB-4790D52B73B7}"/>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1057004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B73E-2FE7-4732-856D-E6828BA05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0265BA-A526-42C2-996A-8E6111F290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A26265-E5E6-42E4-8A34-57519746D145}"/>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5EB1B7AD-1C19-4D95-BBBF-98DDDC6F1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329AB-D90F-481C-8616-408D2E34A03E}"/>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2231971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75B8-E55A-4A56-885C-3C657FB705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BCA69-66E5-4DF0-8764-26F9A77DF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EF2A1-40BF-45DD-A152-E3873E8A3B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2FF51-6D07-4399-97B6-CA7CAD539FF6}"/>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6" name="Footer Placeholder 5">
            <a:extLst>
              <a:ext uri="{FF2B5EF4-FFF2-40B4-BE49-F238E27FC236}">
                <a16:creationId xmlns:a16="http://schemas.microsoft.com/office/drawing/2014/main" id="{FB80CB4E-DFC8-43A3-818F-F20AF98D9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D2D45-3FF7-4FBB-AD66-B8429229FBCD}"/>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254760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45AA-5939-4F49-96B2-36BAC4AA84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A00AD-23D0-4A44-A938-39345B837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45CDB9-1BF0-4F72-839B-C09D43E478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FEB174-F437-487A-845E-AF4DAD629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F11AC-5786-4673-A152-5A5FEF111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59FC8C-B8D9-4A5C-AFBB-898AE5D6AE09}"/>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8" name="Footer Placeholder 7">
            <a:extLst>
              <a:ext uri="{FF2B5EF4-FFF2-40B4-BE49-F238E27FC236}">
                <a16:creationId xmlns:a16="http://schemas.microsoft.com/office/drawing/2014/main" id="{52E349BD-4BB9-4465-A698-07DE2C1FF0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E603AF-1610-4BC3-A55F-82AEB6BBBA79}"/>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442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086F-6F3D-41DC-A502-0708BF6B22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930C40-0423-47C5-BAC7-E785037B2402}"/>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4" name="Footer Placeholder 3">
            <a:extLst>
              <a:ext uri="{FF2B5EF4-FFF2-40B4-BE49-F238E27FC236}">
                <a16:creationId xmlns:a16="http://schemas.microsoft.com/office/drawing/2014/main" id="{94398156-9C49-47A4-A033-B1AF261C0C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29B63-A782-4B61-8A23-7EE805523488}"/>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6681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08B609-46EA-4E0E-8843-404318BCBEBF}"/>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3" name="Footer Placeholder 2">
            <a:extLst>
              <a:ext uri="{FF2B5EF4-FFF2-40B4-BE49-F238E27FC236}">
                <a16:creationId xmlns:a16="http://schemas.microsoft.com/office/drawing/2014/main" id="{71808F6A-6B85-444C-A949-2F199A2CC2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506EA-AC1E-40B0-BA39-8154CFE6F31D}"/>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113069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7226-1AD1-488F-AED2-6A6DA3FF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587AF9-7737-474C-B135-815216787B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14E89A-67BB-49DA-A698-0CA29EE87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D24D3-36D7-4EDF-9FA0-DBAAE6797AEA}"/>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6" name="Footer Placeholder 5">
            <a:extLst>
              <a:ext uri="{FF2B5EF4-FFF2-40B4-BE49-F238E27FC236}">
                <a16:creationId xmlns:a16="http://schemas.microsoft.com/office/drawing/2014/main" id="{79885F56-A046-4C90-8BDD-CE37D754A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E4215-E74E-4736-9CE8-AE8B17601C54}"/>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1939027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A97-7E11-4CBF-AD33-B99003832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8CE82-27E4-49A8-8E8E-0760DCFF7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874F4-4889-4796-850C-05958B19E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0A73C-592D-4B0A-9A53-4FED13A1E886}"/>
              </a:ext>
            </a:extLst>
          </p:cNvPr>
          <p:cNvSpPr>
            <a:spLocks noGrp="1"/>
          </p:cNvSpPr>
          <p:nvPr>
            <p:ph type="dt" sz="half" idx="10"/>
          </p:nvPr>
        </p:nvSpPr>
        <p:spPr/>
        <p:txBody>
          <a:bodyPr/>
          <a:lstStyle/>
          <a:p>
            <a:fld id="{29F4D830-C0CF-463D-A9A9-EF479D806CF7}" type="datetimeFigureOut">
              <a:rPr lang="en-US" smtClean="0"/>
              <a:t>5/3/2021</a:t>
            </a:fld>
            <a:endParaRPr lang="en-US"/>
          </a:p>
        </p:txBody>
      </p:sp>
      <p:sp>
        <p:nvSpPr>
          <p:cNvPr id="6" name="Footer Placeholder 5">
            <a:extLst>
              <a:ext uri="{FF2B5EF4-FFF2-40B4-BE49-F238E27FC236}">
                <a16:creationId xmlns:a16="http://schemas.microsoft.com/office/drawing/2014/main" id="{FE56DC5B-CFFD-4F44-BB0E-1AD333984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B8F212-B097-4EE2-8F35-987B6C048558}"/>
              </a:ext>
            </a:extLst>
          </p:cNvPr>
          <p:cNvSpPr>
            <a:spLocks noGrp="1"/>
          </p:cNvSpPr>
          <p:nvPr>
            <p:ph type="sldNum" sz="quarter" idx="12"/>
          </p:nvPr>
        </p:nvSpPr>
        <p:spPr/>
        <p:txBody>
          <a:bodyPr/>
          <a:lstStyle/>
          <a:p>
            <a:fld id="{3DE29648-B922-4191-8709-EC299D16C59D}" type="slidenum">
              <a:rPr lang="en-US" smtClean="0"/>
              <a:t>‹#›</a:t>
            </a:fld>
            <a:endParaRPr lang="en-US"/>
          </a:p>
        </p:txBody>
      </p:sp>
    </p:spTree>
    <p:extLst>
      <p:ext uri="{BB962C8B-B14F-4D97-AF65-F5344CB8AC3E}">
        <p14:creationId xmlns:p14="http://schemas.microsoft.com/office/powerpoint/2010/main" val="2080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44CA9C-E29B-49E2-8019-733F115D0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BF8F2-2AA9-4639-A17D-FEA33E698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98D79-04B8-4ACC-A727-A9C6C4B44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4D830-C0CF-463D-A9A9-EF479D806CF7}" type="datetimeFigureOut">
              <a:rPr lang="en-US" smtClean="0"/>
              <a:t>5/3/2021</a:t>
            </a:fld>
            <a:endParaRPr lang="en-US"/>
          </a:p>
        </p:txBody>
      </p:sp>
      <p:sp>
        <p:nvSpPr>
          <p:cNvPr id="5" name="Footer Placeholder 4">
            <a:extLst>
              <a:ext uri="{FF2B5EF4-FFF2-40B4-BE49-F238E27FC236}">
                <a16:creationId xmlns:a16="http://schemas.microsoft.com/office/drawing/2014/main" id="{7B447460-1EA7-4B3F-8FE5-30096AA89C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6F400-B08A-4E03-BFF2-ADCFFA943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29648-B922-4191-8709-EC299D16C59D}" type="slidenum">
              <a:rPr lang="en-US" smtClean="0"/>
              <a:t>‹#›</a:t>
            </a:fld>
            <a:endParaRPr lang="en-US"/>
          </a:p>
        </p:txBody>
      </p:sp>
    </p:spTree>
    <p:extLst>
      <p:ext uri="{BB962C8B-B14F-4D97-AF65-F5344CB8AC3E}">
        <p14:creationId xmlns:p14="http://schemas.microsoft.com/office/powerpoint/2010/main" val="12518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freepik.com/premium-vector/set-cute-robot-ai-character-with-circuits-background_5408184.ht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channel/UCmiMBSWQ83P1j1pP-zrbFbw" TargetMode="External"/><Relationship Id="rId2" Type="http://schemas.openxmlformats.org/officeDocument/2006/relationships/hyperlink" Target="https://www.ovtlyr.com/Resources" TargetMode="External"/><Relationship Id="rId1" Type="http://schemas.openxmlformats.org/officeDocument/2006/relationships/slideLayout" Target="../slideLayouts/slideLayout7.xml"/><Relationship Id="rId4" Type="http://schemas.openxmlformats.org/officeDocument/2006/relationships/hyperlink" Target="mailto:support@ovtlyr.co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www.instagram.com/ovtlyr/" TargetMode="External"/><Relationship Id="rId2" Type="http://schemas.openxmlformats.org/officeDocument/2006/relationships/hyperlink" Target="https://www.facebook.com/Ovtlyr" TargetMode="External"/><Relationship Id="rId1" Type="http://schemas.openxmlformats.org/officeDocument/2006/relationships/slideLayout" Target="../slideLayouts/slideLayout7.xml"/><Relationship Id="rId6" Type="http://schemas.openxmlformats.org/officeDocument/2006/relationships/hyperlink" Target="https://www.ovtlyr.com/Resources" TargetMode="External"/><Relationship Id="rId5" Type="http://schemas.openxmlformats.org/officeDocument/2006/relationships/hyperlink" Target="https://blog.quandl.com/guide-to-stock-price-calculation" TargetMode="External"/><Relationship Id="rId4" Type="http://schemas.openxmlformats.org/officeDocument/2006/relationships/hyperlink" Target="https://www.linkedin.com/company/ovtly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6.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ovtlyr.com/AllEmailTemplates/Pdf/OVTLYR.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youtube.com/channel/UCeeQAqQNYrpYoMQWYXDRlGQ" TargetMode="External"/><Relationship Id="rId9" Type="http://schemas.microsoft.com/office/2007/relationships/hdphoto" Target="../media/hdphoto8.wdp"/></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633E34D-7529-408C-9AFA-799D2A351A0C}"/>
              </a:ext>
            </a:extLst>
          </p:cNvPr>
          <p:cNvSpPr/>
          <p:nvPr/>
        </p:nvSpPr>
        <p:spPr>
          <a:xfrm>
            <a:off x="0" y="576087"/>
            <a:ext cx="12191999" cy="6281913"/>
          </a:xfrm>
          <a:custGeom>
            <a:avLst/>
            <a:gdLst>
              <a:gd name="connsiteX0" fmla="*/ 0 w 12191999"/>
              <a:gd name="connsiteY0" fmla="*/ 0 h 6375148"/>
              <a:gd name="connsiteX1" fmla="*/ 12191999 w 12191999"/>
              <a:gd name="connsiteY1" fmla="*/ 0 h 6375148"/>
              <a:gd name="connsiteX2" fmla="*/ 12191999 w 12191999"/>
              <a:gd name="connsiteY2" fmla="*/ 6375148 h 6375148"/>
              <a:gd name="connsiteX3" fmla="*/ 11430191 w 12191999"/>
              <a:gd name="connsiteY3" fmla="*/ 6375148 h 6375148"/>
              <a:gd name="connsiteX4" fmla="*/ 11268104 w 12191999"/>
              <a:gd name="connsiteY4" fmla="*/ 6271235 h 6375148"/>
              <a:gd name="connsiteX5" fmla="*/ 8756982 w 12191999"/>
              <a:gd name="connsiteY5" fmla="*/ 5570139 h 6375148"/>
              <a:gd name="connsiteX6" fmla="*/ 6196136 w 12191999"/>
              <a:gd name="connsiteY6" fmla="*/ 6301861 h 6375148"/>
              <a:gd name="connsiteX7" fmla="*/ 6085517 w 12191999"/>
              <a:gd name="connsiteY7" fmla="*/ 6375148 h 6375148"/>
              <a:gd name="connsiteX8" fmla="*/ 3607938 w 12191999"/>
              <a:gd name="connsiteY8" fmla="*/ 6375148 h 6375148"/>
              <a:gd name="connsiteX9" fmla="*/ 3492795 w 12191999"/>
              <a:gd name="connsiteY9" fmla="*/ 6323517 h 6375148"/>
              <a:gd name="connsiteX10" fmla="*/ 2271954 w 12191999"/>
              <a:gd name="connsiteY10" fmla="*/ 6080928 h 6375148"/>
              <a:gd name="connsiteX11" fmla="*/ 1033239 w 12191999"/>
              <a:gd name="connsiteY11" fmla="*/ 6331013 h 6375148"/>
              <a:gd name="connsiteX12" fmla="*/ 941621 w 12191999"/>
              <a:gd name="connsiteY12" fmla="*/ 6375148 h 6375148"/>
              <a:gd name="connsiteX13" fmla="*/ 0 w 12191999"/>
              <a:gd name="connsiteY13" fmla="*/ 6375148 h 637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375148">
                <a:moveTo>
                  <a:pt x="0" y="0"/>
                </a:moveTo>
                <a:lnTo>
                  <a:pt x="12191999" y="0"/>
                </a:lnTo>
                <a:lnTo>
                  <a:pt x="12191999" y="6375148"/>
                </a:lnTo>
                <a:lnTo>
                  <a:pt x="11430191" y="6375148"/>
                </a:lnTo>
                <a:lnTo>
                  <a:pt x="11268104" y="6271235"/>
                </a:lnTo>
                <a:cubicBezTo>
                  <a:pt x="10535900" y="5826338"/>
                  <a:pt x="9676360" y="5570139"/>
                  <a:pt x="8756982" y="5570139"/>
                </a:cubicBezTo>
                <a:cubicBezTo>
                  <a:pt x="7816709" y="5570139"/>
                  <a:pt x="6939025" y="5838116"/>
                  <a:pt x="6196136" y="6301861"/>
                </a:cubicBezTo>
                <a:lnTo>
                  <a:pt x="6085517" y="6375148"/>
                </a:lnTo>
                <a:lnTo>
                  <a:pt x="3607938" y="6375148"/>
                </a:lnTo>
                <a:lnTo>
                  <a:pt x="3492795" y="6323517"/>
                </a:lnTo>
                <a:cubicBezTo>
                  <a:pt x="3116852" y="6167216"/>
                  <a:pt x="2704480" y="6080928"/>
                  <a:pt x="2271954" y="6080928"/>
                </a:cubicBezTo>
                <a:cubicBezTo>
                  <a:pt x="1832563" y="6080928"/>
                  <a:pt x="1413970" y="6169977"/>
                  <a:pt x="1033239" y="6331013"/>
                </a:cubicBezTo>
                <a:lnTo>
                  <a:pt x="941621" y="6375148"/>
                </a:lnTo>
                <a:lnTo>
                  <a:pt x="0" y="6375148"/>
                </a:lnTo>
                <a:close/>
              </a:path>
            </a:pathLst>
          </a:custGeom>
          <a:gradFill flip="none" rotWithShape="1">
            <a:gsLst>
              <a:gs pos="100000">
                <a:srgbClr val="46DCFF"/>
              </a:gs>
              <a:gs pos="15000">
                <a:srgbClr val="41A4FE"/>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089A9BD-1434-4C7B-8CC7-77A18CCB7462}"/>
              </a:ext>
            </a:extLst>
          </p:cNvPr>
          <p:cNvSpPr txBox="1"/>
          <p:nvPr/>
        </p:nvSpPr>
        <p:spPr>
          <a:xfrm>
            <a:off x="276727" y="1042622"/>
            <a:ext cx="6364705" cy="3662541"/>
          </a:xfrm>
          <a:prstGeom prst="rect">
            <a:avLst/>
          </a:prstGeom>
          <a:noFill/>
        </p:spPr>
        <p:txBody>
          <a:bodyPr wrap="square" rtlCol="0">
            <a:spAutoFit/>
          </a:bodyPr>
          <a:lstStyle/>
          <a:p>
            <a:r>
              <a:rPr lang="en-US" sz="4800" b="1" dirty="0">
                <a:solidFill>
                  <a:schemeClr val="bg1"/>
                </a:solidFill>
                <a:latin typeface="Yu Gothic UI Light" panose="020B0300000000000000" pitchFamily="34" charset="-128"/>
                <a:ea typeface="Yu Gothic UI Light" panose="020B0300000000000000" pitchFamily="34" charset="-128"/>
              </a:rPr>
              <a:t>Clarity &amp; Simplicity </a:t>
            </a:r>
          </a:p>
          <a:p>
            <a:r>
              <a:rPr lang="en-US" sz="4000" dirty="0">
                <a:solidFill>
                  <a:schemeClr val="bg1"/>
                </a:solidFill>
                <a:latin typeface="Yu Gothic UI Light" panose="020B0300000000000000" pitchFamily="34" charset="-128"/>
                <a:ea typeface="Yu Gothic UI Light" panose="020B0300000000000000" pitchFamily="34" charset="-128"/>
              </a:rPr>
              <a:t>For Your Stock Investments</a:t>
            </a:r>
          </a:p>
          <a:p>
            <a:endParaRPr lang="en-US" sz="2400" dirty="0">
              <a:solidFill>
                <a:schemeClr val="bg1"/>
              </a:solidFill>
              <a:latin typeface="Yu Gothic UI Light" panose="020B0300000000000000" pitchFamily="34" charset="-128"/>
              <a:ea typeface="Yu Gothic UI Light" panose="020B0300000000000000" pitchFamily="34" charset="-128"/>
            </a:endParaRPr>
          </a:p>
          <a:p>
            <a:r>
              <a:rPr lang="en-US" sz="2400" dirty="0">
                <a:solidFill>
                  <a:schemeClr val="bg1"/>
                </a:solidFill>
                <a:latin typeface="Yu Gothic UI Light" panose="020B0300000000000000" pitchFamily="34" charset="-128"/>
                <a:ea typeface="Yu Gothic UI Light" panose="020B0300000000000000" pitchFamily="34" charset="-128"/>
              </a:rPr>
              <a:t>Augment Your Portfolio Research with Behavioral Analytics on Over 1,400 </a:t>
            </a:r>
          </a:p>
          <a:p>
            <a:r>
              <a:rPr lang="en-US" sz="2400" dirty="0">
                <a:solidFill>
                  <a:schemeClr val="bg1"/>
                </a:solidFill>
                <a:latin typeface="Yu Gothic UI Light" panose="020B0300000000000000" pitchFamily="34" charset="-128"/>
                <a:ea typeface="Yu Gothic UI Light" panose="020B0300000000000000" pitchFamily="34" charset="-128"/>
              </a:rPr>
              <a:t>Highly-Liquid Companies &amp; GICS Sectors.</a:t>
            </a:r>
          </a:p>
          <a:p>
            <a:endParaRPr lang="en-US" sz="2400" dirty="0">
              <a:solidFill>
                <a:schemeClr val="bg1"/>
              </a:solidFill>
              <a:latin typeface="Yu Gothic UI Light" panose="020B0300000000000000" pitchFamily="34" charset="-128"/>
              <a:ea typeface="Yu Gothic UI Light" panose="020B0300000000000000" pitchFamily="34" charset="-128"/>
            </a:endParaRPr>
          </a:p>
          <a:p>
            <a:r>
              <a:rPr lang="en-US" sz="2400" u="sng" dirty="0">
                <a:solidFill>
                  <a:schemeClr val="bg1"/>
                </a:solidFill>
                <a:latin typeface="Yu Gothic UI Light" panose="020B0300000000000000" pitchFamily="34" charset="-128"/>
                <a:ea typeface="Yu Gothic UI Light" panose="020B0300000000000000" pitchFamily="34" charset="-128"/>
              </a:rPr>
              <a:t>Free</a:t>
            </a:r>
            <a:r>
              <a:rPr lang="en-US" sz="2400" dirty="0">
                <a:solidFill>
                  <a:schemeClr val="bg1"/>
                </a:solidFill>
                <a:latin typeface="Yu Gothic UI Light" panose="020B0300000000000000" pitchFamily="34" charset="-128"/>
                <a:ea typeface="Yu Gothic UI Light" panose="020B0300000000000000" pitchFamily="34" charset="-128"/>
              </a:rPr>
              <a:t> throughout 2021.</a:t>
            </a:r>
          </a:p>
        </p:txBody>
      </p:sp>
      <p:pic>
        <p:nvPicPr>
          <p:cNvPr id="4" name="Picture 3">
            <a:extLst>
              <a:ext uri="{FF2B5EF4-FFF2-40B4-BE49-F238E27FC236}">
                <a16:creationId xmlns:a16="http://schemas.microsoft.com/office/drawing/2014/main" id="{4C5E7667-4193-410B-9FEF-E4DE14767C0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1019" b="90741" l="21875" r="44609">
                        <a14:foregroundMark x1="34727" y1="88889" x2="37852" y2="88056"/>
                        <a14:foregroundMark x1="40352" y1="87315" x2="42578" y2="90833"/>
                        <a14:foregroundMark x1="42617" y1="82963" x2="44258" y2="80833"/>
                        <a14:foregroundMark x1="44453" y1="81759" x2="44375" y2="85000"/>
                        <a14:foregroundMark x1="33945" y1="68611" x2="39141" y2="71852"/>
                        <a14:foregroundMark x1="33672" y1="60648" x2="36836" y2="64722"/>
                        <a14:foregroundMark x1="25039" y1="77963" x2="29336" y2="71759"/>
                        <a14:foregroundMark x1="29336" y1="71759" x2="24336" y2="69907"/>
                        <a14:foregroundMark x1="24336" y1="69907" x2="24922" y2="78056"/>
                        <a14:foregroundMark x1="21875" y1="73148" x2="21875" y2="73148"/>
                        <a14:foregroundMark x1="41055" y1="87593" x2="42617" y2="90833"/>
                        <a14:foregroundMark x1="40430" y1="86574" x2="42891" y2="90833"/>
                        <a14:foregroundMark x1="40859" y1="86759" x2="42461" y2="88889"/>
                        <a14:foregroundMark x1="41328" y1="86759" x2="42578" y2="87407"/>
                        <a14:foregroundMark x1="42500" y1="87778" x2="42891" y2="90370"/>
                        <a14:foregroundMark x1="44609" y1="81204" x2="44609" y2="82593"/>
                        <a14:foregroundMark x1="25703" y1="60648" x2="30234" y2="65833"/>
                        <a14:foregroundMark x1="30234" y1="65833" x2="30039" y2="54074"/>
                        <a14:foregroundMark x1="30039" y1="54074" x2="25625" y2="59630"/>
                        <a14:foregroundMark x1="25625" y1="59630" x2="25664" y2="61111"/>
                      </a14:backgroundRemoval>
                    </a14:imgEffect>
                  </a14:imgLayer>
                </a14:imgProps>
              </a:ext>
            </a:extLst>
          </a:blip>
          <a:srcRect l="20805" t="46509" r="54537" b="7041"/>
          <a:stretch/>
        </p:blipFill>
        <p:spPr>
          <a:xfrm>
            <a:off x="6184232" y="576087"/>
            <a:ext cx="5731041" cy="4554577"/>
          </a:xfrm>
          <a:prstGeom prst="rect">
            <a:avLst/>
          </a:prstGeom>
        </p:spPr>
      </p:pic>
      <p:pic>
        <p:nvPicPr>
          <p:cNvPr id="5" name="Picture 4">
            <a:extLst>
              <a:ext uri="{FF2B5EF4-FFF2-40B4-BE49-F238E27FC236}">
                <a16:creationId xmlns:a16="http://schemas.microsoft.com/office/drawing/2014/main" id="{31724D3E-4272-489D-9945-B74AEB9D79A7}"/>
              </a:ext>
            </a:extLst>
          </p:cNvPr>
          <p:cNvPicPr>
            <a:picLocks noChangeAspect="1"/>
          </p:cNvPicPr>
          <p:nvPr/>
        </p:nvPicPr>
        <p:blipFill rotWithShape="1">
          <a:blip r:embed="rId4"/>
          <a:srcRect l="8428" t="14672" r="9302" b="76114"/>
          <a:stretch/>
        </p:blipFill>
        <p:spPr>
          <a:xfrm>
            <a:off x="0" y="-1"/>
            <a:ext cx="12192000" cy="576088"/>
          </a:xfrm>
          <a:prstGeom prst="rect">
            <a:avLst/>
          </a:prstGeom>
        </p:spPr>
      </p:pic>
      <p:sp>
        <p:nvSpPr>
          <p:cNvPr id="6" name="Rectangle: Rounded Corners 5">
            <a:extLst>
              <a:ext uri="{FF2B5EF4-FFF2-40B4-BE49-F238E27FC236}">
                <a16:creationId xmlns:a16="http://schemas.microsoft.com/office/drawing/2014/main" id="{8B318A3F-E13D-4C22-83B6-019A6AD9700A}"/>
              </a:ext>
            </a:extLst>
          </p:cNvPr>
          <p:cNvSpPr/>
          <p:nvPr/>
        </p:nvSpPr>
        <p:spPr>
          <a:xfrm>
            <a:off x="673770" y="4796988"/>
            <a:ext cx="2081462" cy="782053"/>
          </a:xfrm>
          <a:prstGeom prst="roundRect">
            <a:avLst>
              <a:gd name="adj" fmla="val 50000"/>
            </a:avLst>
          </a:prstGeom>
          <a:solidFill>
            <a:srgbClr val="00F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Yu Gothic UI Semibold" panose="020B0700000000000000" pitchFamily="34" charset="-128"/>
                <a:ea typeface="Yu Gothic UI Semibold" panose="020B0700000000000000" pitchFamily="34" charset="-128"/>
              </a:rPr>
              <a:t>Sign Up</a:t>
            </a:r>
          </a:p>
        </p:txBody>
      </p:sp>
      <p:pic>
        <p:nvPicPr>
          <p:cNvPr id="2052" name="Picture 4">
            <a:extLst>
              <a:ext uri="{FF2B5EF4-FFF2-40B4-BE49-F238E27FC236}">
                <a16:creationId xmlns:a16="http://schemas.microsoft.com/office/drawing/2014/main" id="{28A91E55-C38E-451C-B199-F459E68A4E2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5612" b="90717" l="37975" r="60759">
                        <a14:foregroundMark x1="44304" y1="20253" x2="54852" y2="18143"/>
                        <a14:foregroundMark x1="54852" y1="18143" x2="55063" y2="18143"/>
                        <a14:foregroundMark x1="47468" y1="15612" x2="51477" y2="15612"/>
                        <a14:foregroundMark x1="55485" y1="64135" x2="60759" y2="70042"/>
                        <a14:foregroundMark x1="47046" y1="90717" x2="47890" y2="80591"/>
                        <a14:foregroundMark x1="54008" y1="89030" x2="56118" y2="90717"/>
                        <a14:backgroundMark x1="40295" y1="42616" x2="40295" y2="42616"/>
                        <a14:backgroundMark x1="43671" y1="50211" x2="43671" y2="50211"/>
                      </a14:backgroundRemoval>
                    </a14:imgEffect>
                  </a14:imgLayer>
                </a14:imgProps>
              </a:ext>
              <a:ext uri="{28A0092B-C50C-407E-A947-70E740481C1C}">
                <a14:useLocalDpi xmlns:a14="http://schemas.microsoft.com/office/drawing/2010/main" val="0"/>
              </a:ext>
            </a:extLst>
          </a:blip>
          <a:srcRect l="35165" t="12159" r="35521" b="26619"/>
          <a:stretch/>
        </p:blipFill>
        <p:spPr bwMode="auto">
          <a:xfrm>
            <a:off x="10868526" y="5475955"/>
            <a:ext cx="1323474" cy="1382044"/>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52722BF0-CE81-4619-A92B-0C7E3FA210CD}"/>
              </a:ext>
            </a:extLst>
          </p:cNvPr>
          <p:cNvSpPr/>
          <p:nvPr/>
        </p:nvSpPr>
        <p:spPr>
          <a:xfrm>
            <a:off x="9607639" y="5475954"/>
            <a:ext cx="1412786" cy="326000"/>
          </a:xfrm>
          <a:prstGeom prst="wedgeRoundRectCallout">
            <a:avLst>
              <a:gd name="adj1" fmla="val 40675"/>
              <a:gd name="adj2" fmla="val 105352"/>
              <a:gd name="adj3" fmla="val 16667"/>
            </a:avLst>
          </a:prstGeom>
          <a:solidFill>
            <a:srgbClr val="00F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u Gothic UI Semibold" panose="020B0700000000000000" pitchFamily="34" charset="-128"/>
                <a:ea typeface="Yu Gothic UI Semibold" panose="020B0700000000000000" pitchFamily="34" charset="-128"/>
              </a:rPr>
              <a:t>Can I Help?</a:t>
            </a:r>
          </a:p>
        </p:txBody>
      </p:sp>
      <p:sp>
        <p:nvSpPr>
          <p:cNvPr id="15" name="TextBox 14">
            <a:extLst>
              <a:ext uri="{FF2B5EF4-FFF2-40B4-BE49-F238E27FC236}">
                <a16:creationId xmlns:a16="http://schemas.microsoft.com/office/drawing/2014/main" id="{BC3BE8B7-28A7-4E0F-A531-03667B5F78F2}"/>
              </a:ext>
            </a:extLst>
          </p:cNvPr>
          <p:cNvSpPr txBox="1"/>
          <p:nvPr/>
        </p:nvSpPr>
        <p:spPr>
          <a:xfrm>
            <a:off x="8165432" y="6027003"/>
            <a:ext cx="2081463" cy="830997"/>
          </a:xfrm>
          <a:prstGeom prst="rect">
            <a:avLst/>
          </a:prstGeom>
          <a:noFill/>
        </p:spPr>
        <p:txBody>
          <a:bodyPr wrap="square">
            <a:spAutoFit/>
          </a:bodyPr>
          <a:lstStyle/>
          <a:p>
            <a:r>
              <a:rPr lang="en-US" sz="1200" dirty="0">
                <a:solidFill>
                  <a:srgbClr val="FF0000"/>
                </a:solidFill>
              </a:rPr>
              <a:t>Chatbot</a:t>
            </a:r>
            <a:endParaRPr lang="en-US" sz="1200" dirty="0">
              <a:solidFill>
                <a:srgbClr val="FF0000"/>
              </a:solidFill>
              <a:hlinkClick r:id="rId7">
                <a:extLst>
                  <a:ext uri="{A12FA001-AC4F-418D-AE19-62706E023703}">
                    <ahyp:hlinkClr xmlns:ahyp="http://schemas.microsoft.com/office/drawing/2018/hyperlinkcolor" val="tx"/>
                  </a:ext>
                </a:extLst>
              </a:hlinkClick>
            </a:endParaRPr>
          </a:p>
          <a:p>
            <a:r>
              <a:rPr lang="en-US" sz="1200" dirty="0">
                <a:solidFill>
                  <a:srgbClr val="0563C1"/>
                </a:solidFill>
                <a:hlinkClick r:id="rId7">
                  <a:extLst>
                    <a:ext uri="{A12FA001-AC4F-418D-AE19-62706E023703}">
                      <ahyp:hlinkClr xmlns:ahyp="http://schemas.microsoft.com/office/drawing/2018/hyperlinkcolor" val="tx"/>
                    </a:ext>
                  </a:extLst>
                </a:hlinkClick>
              </a:rPr>
              <a:t>Premium Vector | Set of cute robot ai character with circuits background (freepik.com)</a:t>
            </a:r>
            <a:endParaRPr lang="en-US" sz="1200" dirty="0"/>
          </a:p>
        </p:txBody>
      </p:sp>
    </p:spTree>
    <p:extLst>
      <p:ext uri="{BB962C8B-B14F-4D97-AF65-F5344CB8AC3E}">
        <p14:creationId xmlns:p14="http://schemas.microsoft.com/office/powerpoint/2010/main" val="357687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3458BA-0C96-46F5-AD25-7F98A8778AEE}"/>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20" name="TextBox 19">
            <a:extLst>
              <a:ext uri="{FF2B5EF4-FFF2-40B4-BE49-F238E27FC236}">
                <a16:creationId xmlns:a16="http://schemas.microsoft.com/office/drawing/2014/main" id="{90A79D8F-C627-426F-A5EC-A8B08B5CDE19}"/>
              </a:ext>
            </a:extLst>
          </p:cNvPr>
          <p:cNvSpPr txBox="1"/>
          <p:nvPr/>
        </p:nvSpPr>
        <p:spPr>
          <a:xfrm>
            <a:off x="0" y="4263242"/>
            <a:ext cx="5630779" cy="646331"/>
          </a:xfrm>
          <a:prstGeom prst="rect">
            <a:avLst/>
          </a:prstGeom>
          <a:noFill/>
        </p:spPr>
        <p:txBody>
          <a:bodyPr wrap="square" rtlCol="0">
            <a:spAutoFit/>
          </a:bodyPr>
          <a:lstStyle/>
          <a:p>
            <a:r>
              <a:rPr lang="en-US" dirty="0">
                <a:solidFill>
                  <a:srgbClr val="FF0000"/>
                </a:solidFill>
              </a:rPr>
              <a:t>Image/video of “human behavior pattern” (i.e., cyclists moving together in traffic, people boarding a subway, etc.)</a:t>
            </a:r>
          </a:p>
        </p:txBody>
      </p:sp>
      <p:sp>
        <p:nvSpPr>
          <p:cNvPr id="21" name="TextBox 20">
            <a:extLst>
              <a:ext uri="{FF2B5EF4-FFF2-40B4-BE49-F238E27FC236}">
                <a16:creationId xmlns:a16="http://schemas.microsoft.com/office/drawing/2014/main" id="{91859185-F39E-4C79-AEB9-8506EF1C4F19}"/>
              </a:ext>
            </a:extLst>
          </p:cNvPr>
          <p:cNvSpPr txBox="1"/>
          <p:nvPr/>
        </p:nvSpPr>
        <p:spPr>
          <a:xfrm>
            <a:off x="6096000" y="4263242"/>
            <a:ext cx="5630779" cy="240065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latin typeface="Yu Gothic UI Light" panose="020B0300000000000000" pitchFamily="34" charset="-128"/>
                <a:ea typeface="Yu Gothic UI Light" panose="020B0300000000000000" pitchFamily="34" charset="-128"/>
              </a:rPr>
              <a:t>Markets are People.</a:t>
            </a:r>
          </a:p>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Yu Gothic UI Light" panose="020B0300000000000000" pitchFamily="34" charset="-128"/>
                <a:ea typeface="Yu Gothic UI Light" panose="020B0300000000000000" pitchFamily="34" charset="-128"/>
              </a:rPr>
              <a:t>People are Predictable.</a:t>
            </a:r>
            <a:r>
              <a:rPr kumimoji="0" lang="en-US" sz="28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 </a:t>
            </a:r>
            <a:endParaRPr lang="en-US" sz="2000" dirty="0">
              <a:latin typeface="Yu Gothic UI Light" panose="020B0300000000000000" pitchFamily="34" charset="-128"/>
              <a:ea typeface="Yu Gothic UI Light" panose="020B0300000000000000" pitchFamily="34" charset="-128"/>
            </a:endParaRPr>
          </a:p>
          <a:p>
            <a:endParaRPr lang="en-US" sz="1600" dirty="0">
              <a:latin typeface="Yu Gothic UI Light" panose="020B0300000000000000" pitchFamily="34" charset="-128"/>
              <a:ea typeface="Yu Gothic UI Light" panose="020B0300000000000000" pitchFamily="34" charset="-128"/>
            </a:endParaRPr>
          </a:p>
          <a:p>
            <a:r>
              <a:rPr lang="en-US" sz="1600" dirty="0">
                <a:latin typeface="Yu Gothic UI Light" panose="020B0300000000000000" pitchFamily="34" charset="-128"/>
                <a:ea typeface="Yu Gothic UI Light" panose="020B0300000000000000" pitchFamily="34" charset="-128"/>
              </a:rPr>
              <a:t>Humans are creatures of habit. We make decisions </a:t>
            </a:r>
          </a:p>
          <a:p>
            <a:r>
              <a:rPr lang="en-US" sz="1600" dirty="0">
                <a:latin typeface="Yu Gothic UI Light" panose="020B0300000000000000" pitchFamily="34" charset="-128"/>
                <a:ea typeface="Yu Gothic UI Light" panose="020B0300000000000000" pitchFamily="34" charset="-128"/>
              </a:rPr>
              <a:t>around repeatable patterns and heuristics.</a:t>
            </a:r>
          </a:p>
          <a:p>
            <a:endParaRPr lang="en-US" sz="1600" dirty="0">
              <a:latin typeface="Yu Gothic UI Light" panose="020B0300000000000000" pitchFamily="34" charset="-128"/>
              <a:ea typeface="Yu Gothic UI Light" panose="020B0300000000000000" pitchFamily="34" charset="-128"/>
            </a:endParaRPr>
          </a:p>
          <a:p>
            <a:r>
              <a:rPr lang="en-US" sz="1600" dirty="0">
                <a:latin typeface="Yu Gothic UI Light" panose="020B0300000000000000" pitchFamily="34" charset="-128"/>
                <a:ea typeface="Yu Gothic UI Light" panose="020B0300000000000000" pitchFamily="34" charset="-128"/>
              </a:rPr>
              <a:t>The data we create grows at an exponential rate and </a:t>
            </a:r>
          </a:p>
          <a:p>
            <a:r>
              <a:rPr lang="en-US" sz="1600" dirty="0">
                <a:latin typeface="Yu Gothic UI Light" panose="020B0300000000000000" pitchFamily="34" charset="-128"/>
                <a:ea typeface="Yu Gothic UI Light" panose="020B0300000000000000" pitchFamily="34" charset="-128"/>
              </a:rPr>
              <a:t>conveys the ways we think &amp; actions we will take.</a:t>
            </a:r>
          </a:p>
        </p:txBody>
      </p:sp>
    </p:spTree>
    <p:extLst>
      <p:ext uri="{BB962C8B-B14F-4D97-AF65-F5344CB8AC3E}">
        <p14:creationId xmlns:p14="http://schemas.microsoft.com/office/powerpoint/2010/main" val="248540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DEA53-0749-403E-B821-12A3E379895B}"/>
              </a:ext>
            </a:extLst>
          </p:cNvPr>
          <p:cNvPicPr>
            <a:picLocks noChangeAspect="1"/>
          </p:cNvPicPr>
          <p:nvPr/>
        </p:nvPicPr>
        <p:blipFill rotWithShape="1">
          <a:blip r:embed="rId2"/>
          <a:srcRect t="13809" b="3304"/>
          <a:stretch/>
        </p:blipFill>
        <p:spPr>
          <a:xfrm>
            <a:off x="0" y="0"/>
            <a:ext cx="12192000" cy="4263243"/>
          </a:xfrm>
          <a:prstGeom prst="rect">
            <a:avLst/>
          </a:prstGeom>
        </p:spPr>
      </p:pic>
      <p:sp>
        <p:nvSpPr>
          <p:cNvPr id="12" name="TextBox 11">
            <a:extLst>
              <a:ext uri="{FF2B5EF4-FFF2-40B4-BE49-F238E27FC236}">
                <a16:creationId xmlns:a16="http://schemas.microsoft.com/office/drawing/2014/main" id="{61044B98-A3F9-4034-8C4E-E8A8935E4DDC}"/>
              </a:ext>
            </a:extLst>
          </p:cNvPr>
          <p:cNvSpPr txBox="1"/>
          <p:nvPr/>
        </p:nvSpPr>
        <p:spPr>
          <a:xfrm>
            <a:off x="8787063" y="4263241"/>
            <a:ext cx="3404937" cy="646331"/>
          </a:xfrm>
          <a:prstGeom prst="rect">
            <a:avLst/>
          </a:prstGeom>
          <a:noFill/>
        </p:spPr>
        <p:txBody>
          <a:bodyPr wrap="square" rtlCol="0">
            <a:spAutoFit/>
          </a:bodyPr>
          <a:lstStyle/>
          <a:p>
            <a:r>
              <a:rPr lang="en-US" dirty="0">
                <a:solidFill>
                  <a:srgbClr val="FF0000"/>
                </a:solidFill>
              </a:rPr>
              <a:t>Image/video of “generic AI” (i.e., wireframe/node render of a brain)</a:t>
            </a:r>
          </a:p>
        </p:txBody>
      </p:sp>
      <p:sp>
        <p:nvSpPr>
          <p:cNvPr id="14" name="TextBox 13">
            <a:extLst>
              <a:ext uri="{FF2B5EF4-FFF2-40B4-BE49-F238E27FC236}">
                <a16:creationId xmlns:a16="http://schemas.microsoft.com/office/drawing/2014/main" id="{CCB5871B-A6FA-4D09-916C-839500E861F2}"/>
              </a:ext>
            </a:extLst>
          </p:cNvPr>
          <p:cNvSpPr txBox="1"/>
          <p:nvPr/>
        </p:nvSpPr>
        <p:spPr>
          <a:xfrm>
            <a:off x="465221" y="4263241"/>
            <a:ext cx="7495674"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Markets can be Irrational.</a:t>
            </a:r>
            <a:endParaRPr kumimoji="0" lang="en-US" sz="20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400" b="1" dirty="0">
                <a:latin typeface="Yu Gothic UI Light" panose="020B0300000000000000" pitchFamily="34" charset="-128"/>
                <a:ea typeface="Yu Gothic UI Light" panose="020B0300000000000000" pitchFamily="34" charset="-128"/>
              </a:rPr>
              <a:t>Irrationality Doesn’t have to be a Surprise.</a:t>
            </a:r>
          </a:p>
          <a:p>
            <a:endParaRPr lang="en-US" sz="1600" dirty="0">
              <a:latin typeface="Yu Gothic UI Light" panose="020B0300000000000000" pitchFamily="34" charset="-128"/>
              <a:ea typeface="Yu Gothic UI Light" panose="020B0300000000000000" pitchFamily="34" charset="-128"/>
            </a:endParaRPr>
          </a:p>
          <a:p>
            <a:r>
              <a:rPr lang="en-US" sz="1600" dirty="0">
                <a:latin typeface="Yu Gothic UI Light" panose="020B0300000000000000" pitchFamily="34" charset="-128"/>
                <a:ea typeface="Yu Gothic UI Light" panose="020B0300000000000000" pitchFamily="34" charset="-128"/>
              </a:rPr>
              <a:t>OVTLYR’s unique AI captures diverse data to:</a:t>
            </a:r>
          </a:p>
          <a:p>
            <a:endParaRPr lang="en-US" sz="1600" dirty="0">
              <a:latin typeface="Yu Gothic UI Light" panose="020B0300000000000000" pitchFamily="34" charset="-128"/>
              <a:ea typeface="Yu Gothic UI Light" panose="020B0300000000000000" pitchFamily="34" charset="-128"/>
            </a:endParaRPr>
          </a:p>
          <a:p>
            <a:pPr marL="742950" lvl="1" indent="-285750">
              <a:buFont typeface="Arial" panose="020B0604020202020204" pitchFamily="34" charset="0"/>
              <a:buChar char="•"/>
            </a:pPr>
            <a:r>
              <a:rPr lang="en-US" sz="1600" dirty="0">
                <a:latin typeface="Yu Gothic UI Light" panose="020B0300000000000000" pitchFamily="34" charset="-128"/>
                <a:ea typeface="Yu Gothic UI Light" panose="020B0300000000000000" pitchFamily="34" charset="-128"/>
              </a:rPr>
              <a:t>Uncover hidden cognitive biases.</a:t>
            </a:r>
          </a:p>
          <a:p>
            <a:pPr marL="742950" lvl="1" indent="-285750">
              <a:buFont typeface="Arial" panose="020B0604020202020204" pitchFamily="34" charset="0"/>
              <a:buChar char="•"/>
            </a:pPr>
            <a:r>
              <a:rPr lang="en-US" sz="1600" dirty="0">
                <a:latin typeface="Yu Gothic UI Light" panose="020B0300000000000000" pitchFamily="34" charset="-128"/>
                <a:ea typeface="Yu Gothic UI Light" panose="020B0300000000000000" pitchFamily="34" charset="-128"/>
              </a:rPr>
              <a:t>Analyze the impact of behavioral factors on investments.</a:t>
            </a:r>
          </a:p>
          <a:p>
            <a:pPr marL="742950" lvl="1" indent="-285750">
              <a:buFont typeface="Arial" panose="020B0604020202020204" pitchFamily="34" charset="0"/>
              <a:buChar char="•"/>
            </a:pPr>
            <a:r>
              <a:rPr lang="en-US" sz="1600" dirty="0">
                <a:latin typeface="Yu Gothic UI Light" panose="020B0300000000000000" pitchFamily="34" charset="-128"/>
                <a:ea typeface="Yu Gothic UI Light" panose="020B0300000000000000" pitchFamily="34" charset="-128"/>
              </a:rPr>
              <a:t>Predict where pockets of fear &amp; greed create opportunities for our members.</a:t>
            </a:r>
          </a:p>
        </p:txBody>
      </p:sp>
    </p:spTree>
    <p:extLst>
      <p:ext uri="{BB962C8B-B14F-4D97-AF65-F5344CB8AC3E}">
        <p14:creationId xmlns:p14="http://schemas.microsoft.com/office/powerpoint/2010/main" val="930976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FADFB4-1925-4ECE-8C29-7F2FF914BF4F}"/>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10" name="TextBox 9">
            <a:extLst>
              <a:ext uri="{FF2B5EF4-FFF2-40B4-BE49-F238E27FC236}">
                <a16:creationId xmlns:a16="http://schemas.microsoft.com/office/drawing/2014/main" id="{2129F6F9-3A44-40FD-8AFA-9BF4E2CF311C}"/>
              </a:ext>
            </a:extLst>
          </p:cNvPr>
          <p:cNvSpPr txBox="1"/>
          <p:nvPr/>
        </p:nvSpPr>
        <p:spPr>
          <a:xfrm>
            <a:off x="0" y="4263242"/>
            <a:ext cx="3404937" cy="369332"/>
          </a:xfrm>
          <a:prstGeom prst="rect">
            <a:avLst/>
          </a:prstGeom>
          <a:noFill/>
        </p:spPr>
        <p:txBody>
          <a:bodyPr wrap="square" rtlCol="0">
            <a:spAutoFit/>
          </a:bodyPr>
          <a:lstStyle/>
          <a:p>
            <a:r>
              <a:rPr lang="en-US" dirty="0">
                <a:solidFill>
                  <a:srgbClr val="FF0000"/>
                </a:solidFill>
              </a:rPr>
              <a:t>???</a:t>
            </a:r>
          </a:p>
        </p:txBody>
      </p:sp>
      <p:sp>
        <p:nvSpPr>
          <p:cNvPr id="12" name="TextBox 11">
            <a:extLst>
              <a:ext uri="{FF2B5EF4-FFF2-40B4-BE49-F238E27FC236}">
                <a16:creationId xmlns:a16="http://schemas.microsoft.com/office/drawing/2014/main" id="{12C41EDC-7097-449A-AC46-012A3712A22B}"/>
              </a:ext>
            </a:extLst>
          </p:cNvPr>
          <p:cNvSpPr txBox="1"/>
          <p:nvPr/>
        </p:nvSpPr>
        <p:spPr>
          <a:xfrm>
            <a:off x="6096000" y="4263242"/>
            <a:ext cx="5630779" cy="252376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Yu Gothic UI Light" panose="020B0300000000000000" pitchFamily="34" charset="-128"/>
                <a:ea typeface="Yu Gothic UI Light" panose="020B0300000000000000" pitchFamily="34" charset="-128"/>
              </a:rPr>
              <a:t>Context is Crucial</a:t>
            </a:r>
            <a:r>
              <a:rPr kumimoji="0" lang="en-US" sz="28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a:t>
            </a:r>
            <a:endParaRPr lang="en-US" sz="2400" b="1" dirty="0">
              <a:latin typeface="Yu Gothic UI Light" panose="020B0300000000000000" pitchFamily="34" charset="-128"/>
              <a:ea typeface="Yu Gothic UI Light" panose="020B0300000000000000" pitchFamily="34" charset="-128"/>
            </a:endParaRPr>
          </a:p>
          <a:p>
            <a:endParaRPr lang="en-US" sz="1600" dirty="0">
              <a:latin typeface="Yu Gothic UI Light" panose="020B0300000000000000" pitchFamily="34" charset="-128"/>
              <a:ea typeface="Yu Gothic UI Light" panose="020B0300000000000000" pitchFamily="34" charset="-128"/>
            </a:endParaRPr>
          </a:p>
          <a:p>
            <a:r>
              <a:rPr lang="en-US" sz="1600" dirty="0">
                <a:latin typeface="Yu Gothic UI Light" panose="020B0300000000000000" pitchFamily="34" charset="-128"/>
                <a:ea typeface="Yu Gothic UI Light" panose="020B0300000000000000" pitchFamily="34" charset="-128"/>
              </a:rPr>
              <a:t>OVTLYR also provides financial data &amp; breaking news, along with easy ways to identify and save relevant information helping to separate the signal from noise.</a:t>
            </a:r>
          </a:p>
          <a:p>
            <a:endParaRPr lang="en-US" sz="1600" dirty="0">
              <a:latin typeface="Yu Gothic UI Light" panose="020B0300000000000000" pitchFamily="34" charset="-128"/>
              <a:ea typeface="Yu Gothic UI Light" panose="020B0300000000000000" pitchFamily="34" charset="-128"/>
            </a:endParaRPr>
          </a:p>
          <a:p>
            <a:r>
              <a:rPr lang="en-US" sz="1600" dirty="0">
                <a:latin typeface="Yu Gothic UI Light" panose="020B0300000000000000" pitchFamily="34" charset="-128"/>
                <a:ea typeface="Yu Gothic UI Light" panose="020B0300000000000000" pitchFamily="34" charset="-128"/>
              </a:rPr>
              <a:t>OVTLYR’s behavioral analytics are unique to fundamental &amp; technical analysis. They can be layered onto existing strategies without the threat of over-weighting traditional sources.</a:t>
            </a:r>
          </a:p>
        </p:txBody>
      </p:sp>
    </p:spTree>
    <p:extLst>
      <p:ext uri="{BB962C8B-B14F-4D97-AF65-F5344CB8AC3E}">
        <p14:creationId xmlns:p14="http://schemas.microsoft.com/office/powerpoint/2010/main" val="373917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F93519-7009-443F-8BC3-7FB7355193F4}"/>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10" name="TextBox 9">
            <a:extLst>
              <a:ext uri="{FF2B5EF4-FFF2-40B4-BE49-F238E27FC236}">
                <a16:creationId xmlns:a16="http://schemas.microsoft.com/office/drawing/2014/main" id="{A4AA9DCC-15D7-4953-9D30-A68BD354B036}"/>
              </a:ext>
            </a:extLst>
          </p:cNvPr>
          <p:cNvSpPr txBox="1"/>
          <p:nvPr/>
        </p:nvSpPr>
        <p:spPr>
          <a:xfrm>
            <a:off x="465221" y="4263242"/>
            <a:ext cx="11261558" cy="2000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Yu Gothic UI Light" panose="020B0300000000000000" pitchFamily="34" charset="-128"/>
                <a:ea typeface="Yu Gothic UI Light" panose="020B0300000000000000" pitchFamily="34" charset="-128"/>
              </a:rPr>
              <a:t>Who is OVTLYR For?</a:t>
            </a:r>
            <a:endParaRPr lang="en-US" sz="2400" b="1" dirty="0">
              <a:latin typeface="Yu Gothic UI Light" panose="020B0300000000000000" pitchFamily="34" charset="-128"/>
              <a:ea typeface="Yu Gothic UI Light" panose="020B0300000000000000" pitchFamily="34" charset="-128"/>
            </a:endParaRPr>
          </a:p>
          <a:p>
            <a:pPr algn="ctr"/>
            <a:endParaRPr lang="en-US" sz="1600" dirty="0">
              <a:latin typeface="Yu Gothic UI Light" panose="020B0300000000000000" pitchFamily="34" charset="-128"/>
              <a:ea typeface="Yu Gothic UI Light" panose="020B0300000000000000" pitchFamily="34" charset="-128"/>
            </a:endParaRPr>
          </a:p>
          <a:p>
            <a:pPr algn="ctr"/>
            <a:r>
              <a:rPr lang="en-US" sz="1600" dirty="0">
                <a:latin typeface="Yu Gothic UI Light" panose="020B0300000000000000" pitchFamily="34" charset="-128"/>
                <a:ea typeface="Yu Gothic UI Light" panose="020B0300000000000000" pitchFamily="34" charset="-128"/>
              </a:rPr>
              <a:t>Members who are neither highly active nor completely passive have the most to gain. These are the investors too busy to </a:t>
            </a:r>
          </a:p>
          <a:p>
            <a:pPr algn="ctr"/>
            <a:r>
              <a:rPr lang="en-US" sz="1600" dirty="0">
                <a:latin typeface="Yu Gothic UI Light" panose="020B0300000000000000" pitchFamily="34" charset="-128"/>
                <a:ea typeface="Yu Gothic UI Light" panose="020B0300000000000000" pitchFamily="34" charset="-128"/>
              </a:rPr>
              <a:t>take on the lifestyle of a full-time trader but are also dissatisfied with holding through pronounced downturns in the market.</a:t>
            </a:r>
          </a:p>
          <a:p>
            <a:pPr algn="ctr"/>
            <a:endParaRPr lang="en-US" sz="1600" dirty="0">
              <a:latin typeface="Yu Gothic UI Light" panose="020B0300000000000000" pitchFamily="34" charset="-128"/>
              <a:ea typeface="Yu Gothic UI Light" panose="020B0300000000000000" pitchFamily="34" charset="-128"/>
            </a:endParaRPr>
          </a:p>
          <a:p>
            <a:pPr algn="ctr"/>
            <a:r>
              <a:rPr lang="en-US" sz="1600" dirty="0">
                <a:latin typeface="Yu Gothic UI Light" panose="020B0300000000000000" pitchFamily="34" charset="-128"/>
                <a:ea typeface="Yu Gothic UI Light" panose="020B0300000000000000" pitchFamily="34" charset="-128"/>
              </a:rPr>
              <a:t>OVTLYR was designed to be responsive when you need it and low-hassle when you don’t.</a:t>
            </a:r>
          </a:p>
          <a:p>
            <a:pPr algn="ctr"/>
            <a:r>
              <a:rPr lang="en-US" sz="1600" dirty="0">
                <a:latin typeface="Yu Gothic UI Light" panose="020B0300000000000000" pitchFamily="34" charset="-128"/>
                <a:ea typeface="Yu Gothic UI Light" panose="020B0300000000000000" pitchFamily="34" charset="-128"/>
              </a:rPr>
              <a:t>If dollar-cost-averaging and regular rebalancing are in your comfort zone, you’ve come to the right place.</a:t>
            </a:r>
          </a:p>
        </p:txBody>
      </p:sp>
    </p:spTree>
    <p:extLst>
      <p:ext uri="{BB962C8B-B14F-4D97-AF65-F5344CB8AC3E}">
        <p14:creationId xmlns:p14="http://schemas.microsoft.com/office/powerpoint/2010/main" val="13216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B3A6EE-D254-422A-9F65-13EFEEC5D1F1}"/>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8" name="TextBox 7">
            <a:extLst>
              <a:ext uri="{FF2B5EF4-FFF2-40B4-BE49-F238E27FC236}">
                <a16:creationId xmlns:a16="http://schemas.microsoft.com/office/drawing/2014/main" id="{E5B0CF3C-A6A2-481C-9730-229DABC6AA1B}"/>
              </a:ext>
            </a:extLst>
          </p:cNvPr>
          <p:cNvSpPr txBox="1"/>
          <p:nvPr/>
        </p:nvSpPr>
        <p:spPr>
          <a:xfrm>
            <a:off x="0" y="4263242"/>
            <a:ext cx="3404937" cy="646331"/>
          </a:xfrm>
          <a:prstGeom prst="rect">
            <a:avLst/>
          </a:prstGeom>
          <a:noFill/>
        </p:spPr>
        <p:txBody>
          <a:bodyPr wrap="square" rtlCol="0">
            <a:spAutoFit/>
          </a:bodyPr>
          <a:lstStyle/>
          <a:p>
            <a:r>
              <a:rPr lang="en-US" dirty="0">
                <a:solidFill>
                  <a:srgbClr val="FF0000"/>
                </a:solidFill>
              </a:rPr>
              <a:t>Video animation of features?</a:t>
            </a:r>
          </a:p>
          <a:p>
            <a:r>
              <a:rPr lang="en-US" dirty="0">
                <a:solidFill>
                  <a:srgbClr val="FF0000"/>
                </a:solidFill>
              </a:rPr>
              <a:t>Possibly remove this section?</a:t>
            </a:r>
          </a:p>
        </p:txBody>
      </p:sp>
    </p:spTree>
    <p:extLst>
      <p:ext uri="{BB962C8B-B14F-4D97-AF65-F5344CB8AC3E}">
        <p14:creationId xmlns:p14="http://schemas.microsoft.com/office/powerpoint/2010/main" val="43068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2E6413E-507B-4341-B1D1-7BB232442E86}"/>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7" name="TextBox 6">
            <a:extLst>
              <a:ext uri="{FF2B5EF4-FFF2-40B4-BE49-F238E27FC236}">
                <a16:creationId xmlns:a16="http://schemas.microsoft.com/office/drawing/2014/main" id="{1F36BE56-9C61-412E-9189-E35EB9AC1450}"/>
              </a:ext>
            </a:extLst>
          </p:cNvPr>
          <p:cNvSpPr txBox="1"/>
          <p:nvPr/>
        </p:nvSpPr>
        <p:spPr>
          <a:xfrm>
            <a:off x="0" y="4263242"/>
            <a:ext cx="3404937" cy="369332"/>
          </a:xfrm>
          <a:prstGeom prst="rect">
            <a:avLst/>
          </a:prstGeom>
          <a:noFill/>
        </p:spPr>
        <p:txBody>
          <a:bodyPr wrap="square" rtlCol="0">
            <a:spAutoFit/>
          </a:bodyPr>
          <a:lstStyle/>
          <a:p>
            <a:r>
              <a:rPr lang="en-US" dirty="0">
                <a:solidFill>
                  <a:srgbClr val="FF0000"/>
                </a:solidFill>
              </a:rPr>
              <a:t>Minimal formatting change.</a:t>
            </a:r>
          </a:p>
        </p:txBody>
      </p:sp>
    </p:spTree>
    <p:extLst>
      <p:ext uri="{BB962C8B-B14F-4D97-AF65-F5344CB8AC3E}">
        <p14:creationId xmlns:p14="http://schemas.microsoft.com/office/powerpoint/2010/main" val="374229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40D654-486B-42B3-B6B6-57097C3E47A5}"/>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8" name="TextBox 7">
            <a:extLst>
              <a:ext uri="{FF2B5EF4-FFF2-40B4-BE49-F238E27FC236}">
                <a16:creationId xmlns:a16="http://schemas.microsoft.com/office/drawing/2014/main" id="{6177B56C-12F5-47CE-B398-D269C5AEE2D5}"/>
              </a:ext>
            </a:extLst>
          </p:cNvPr>
          <p:cNvSpPr txBox="1"/>
          <p:nvPr/>
        </p:nvSpPr>
        <p:spPr>
          <a:xfrm>
            <a:off x="0" y="4263242"/>
            <a:ext cx="3404937" cy="369332"/>
          </a:xfrm>
          <a:prstGeom prst="rect">
            <a:avLst/>
          </a:prstGeom>
          <a:noFill/>
        </p:spPr>
        <p:txBody>
          <a:bodyPr wrap="square" rtlCol="0">
            <a:spAutoFit/>
          </a:bodyPr>
          <a:lstStyle/>
          <a:p>
            <a:r>
              <a:rPr lang="en-US" dirty="0">
                <a:solidFill>
                  <a:srgbClr val="FF0000"/>
                </a:solidFill>
              </a:rPr>
              <a:t>Minimal text change.</a:t>
            </a:r>
          </a:p>
        </p:txBody>
      </p:sp>
    </p:spTree>
    <p:extLst>
      <p:ext uri="{BB962C8B-B14F-4D97-AF65-F5344CB8AC3E}">
        <p14:creationId xmlns:p14="http://schemas.microsoft.com/office/powerpoint/2010/main" val="345871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A86522-32AF-4317-811D-AFF883BD7773}"/>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5" name="TextBox 4">
            <a:extLst>
              <a:ext uri="{FF2B5EF4-FFF2-40B4-BE49-F238E27FC236}">
                <a16:creationId xmlns:a16="http://schemas.microsoft.com/office/drawing/2014/main" id="{A9AA7E92-1FE7-4B09-90CF-D496C4E2F4A7}"/>
              </a:ext>
            </a:extLst>
          </p:cNvPr>
          <p:cNvSpPr txBox="1"/>
          <p:nvPr/>
        </p:nvSpPr>
        <p:spPr>
          <a:xfrm>
            <a:off x="0" y="4263242"/>
            <a:ext cx="3404937" cy="369332"/>
          </a:xfrm>
          <a:prstGeom prst="rect">
            <a:avLst/>
          </a:prstGeom>
          <a:noFill/>
        </p:spPr>
        <p:txBody>
          <a:bodyPr wrap="square" rtlCol="0">
            <a:spAutoFit/>
          </a:bodyPr>
          <a:lstStyle/>
          <a:p>
            <a:r>
              <a:rPr lang="en-US" dirty="0">
                <a:solidFill>
                  <a:srgbClr val="FF0000"/>
                </a:solidFill>
              </a:rPr>
              <a:t>Minimal formatting &amp; text change.</a:t>
            </a:r>
          </a:p>
        </p:txBody>
      </p:sp>
    </p:spTree>
    <p:extLst>
      <p:ext uri="{BB962C8B-B14F-4D97-AF65-F5344CB8AC3E}">
        <p14:creationId xmlns:p14="http://schemas.microsoft.com/office/powerpoint/2010/main" val="390285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A3FA5E5-C77B-4B90-A41B-2D1A854322A1}"/>
              </a:ext>
            </a:extLst>
          </p:cNvPr>
          <p:cNvPicPr>
            <a:picLocks noChangeAspect="1"/>
          </p:cNvPicPr>
          <p:nvPr/>
        </p:nvPicPr>
        <p:blipFill rotWithShape="1">
          <a:blip r:embed="rId2"/>
          <a:srcRect t="13809" b="3304"/>
          <a:stretch/>
        </p:blipFill>
        <p:spPr>
          <a:xfrm>
            <a:off x="0" y="0"/>
            <a:ext cx="12192000" cy="4263242"/>
          </a:xfrm>
          <a:prstGeom prst="rect">
            <a:avLst/>
          </a:prstGeom>
        </p:spPr>
      </p:pic>
      <p:sp>
        <p:nvSpPr>
          <p:cNvPr id="4" name="TextBox 3">
            <a:extLst>
              <a:ext uri="{FF2B5EF4-FFF2-40B4-BE49-F238E27FC236}">
                <a16:creationId xmlns:a16="http://schemas.microsoft.com/office/drawing/2014/main" id="{7BF8B150-FB21-4ADF-A5D8-AE02A0F8794D}"/>
              </a:ext>
            </a:extLst>
          </p:cNvPr>
          <p:cNvSpPr txBox="1"/>
          <p:nvPr/>
        </p:nvSpPr>
        <p:spPr>
          <a:xfrm>
            <a:off x="0" y="4263242"/>
            <a:ext cx="3404937" cy="369332"/>
          </a:xfrm>
          <a:prstGeom prst="rect">
            <a:avLst/>
          </a:prstGeom>
          <a:noFill/>
        </p:spPr>
        <p:txBody>
          <a:bodyPr wrap="square" rtlCol="0">
            <a:spAutoFit/>
          </a:bodyPr>
          <a:lstStyle/>
          <a:p>
            <a:r>
              <a:rPr lang="en-US" dirty="0">
                <a:solidFill>
                  <a:srgbClr val="FF0000"/>
                </a:solidFill>
              </a:rPr>
              <a:t>Complete list follows</a:t>
            </a:r>
          </a:p>
        </p:txBody>
      </p:sp>
    </p:spTree>
    <p:extLst>
      <p:ext uri="{BB962C8B-B14F-4D97-AF65-F5344CB8AC3E}">
        <p14:creationId xmlns:p14="http://schemas.microsoft.com/office/powerpoint/2010/main" val="159080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DE9B2-95B3-43D7-961C-22752218BB2C}"/>
              </a:ext>
            </a:extLst>
          </p:cNvPr>
          <p:cNvSpPr txBox="1"/>
          <p:nvPr/>
        </p:nvSpPr>
        <p:spPr>
          <a:xfrm>
            <a:off x="0" y="0"/>
            <a:ext cx="12192000" cy="6853607"/>
          </a:xfrm>
          <a:prstGeom prst="rect">
            <a:avLst/>
          </a:prstGeom>
          <a:solidFill>
            <a:schemeClr val="bg1"/>
          </a:solidFill>
          <a:ln w="12700">
            <a:noFill/>
          </a:ln>
        </p:spPr>
        <p:txBody>
          <a:bodyPr wrap="square">
            <a:spAutoFit/>
          </a:bodyPr>
          <a:lstStyle/>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What is Behavioral Finance?</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Behavioral Finance is the study of how psychological influences impact market outcomes. It’s about knowing how over 200 cognitive biases affect the way you – </a:t>
            </a:r>
            <a:r>
              <a:rPr lang="en-US" sz="1200" i="1" kern="1200" dirty="0">
                <a:solidFill>
                  <a:srgbClr val="000000"/>
                </a:solidFill>
                <a:effectLst/>
                <a:latin typeface="Yu Gothic UI Light" panose="020B0300000000000000" pitchFamily="34" charset="-128"/>
                <a:ea typeface="Yu Gothic UI Light" panose="020B0300000000000000" pitchFamily="34" charset="-128"/>
              </a:rPr>
              <a:t>and every other investor</a:t>
            </a:r>
            <a:r>
              <a:rPr lang="en-US" sz="1200" kern="1200" dirty="0">
                <a:solidFill>
                  <a:srgbClr val="000000"/>
                </a:solidFill>
                <a:effectLst/>
                <a:latin typeface="Yu Gothic UI Light" panose="020B0300000000000000" pitchFamily="34" charset="-128"/>
                <a:ea typeface="Yu Gothic UI Light" panose="020B0300000000000000" pitchFamily="34" charset="-128"/>
              </a:rPr>
              <a:t> – approach the market.</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Some of the measured biases OVTLYR behavioral analytics are derived from evolve incrementally, whereas others may shift dramatically (typically in conjunction with a major catalytic event, but not always). Datapoints are collected daily prior to running the trajectory prediction model, and likewise the portal is updated daily prior to market open.</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dirty="0">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Why are Behavioral Analytics Important?</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Think of the market like a lion and everyone interacting with it a gazelle. Lions eat gazelles, but only from the back of the herd. Understanding where the “herd” is currently and the next direction it’s most likely to take is priceless when it comes to avoiding the lion’s claws &amp; jaws.</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Just as behavioral analytics require financial context to offer </a:t>
            </a:r>
            <a:r>
              <a:rPr lang="en-US" sz="1200" kern="1200" dirty="0" err="1">
                <a:solidFill>
                  <a:srgbClr val="000000"/>
                </a:solidFill>
                <a:effectLst/>
                <a:latin typeface="Yu Gothic UI Light" panose="020B0300000000000000" pitchFamily="34" charset="-128"/>
                <a:ea typeface="Yu Gothic UI Light" panose="020B0300000000000000" pitchFamily="34" charset="-128"/>
              </a:rPr>
              <a:t>explainability</a:t>
            </a:r>
            <a:r>
              <a:rPr lang="en-US" sz="1200" kern="1200" dirty="0">
                <a:solidFill>
                  <a:srgbClr val="000000"/>
                </a:solidFill>
                <a:effectLst/>
                <a:latin typeface="Yu Gothic UI Light" panose="020B0300000000000000" pitchFamily="34" charset="-128"/>
                <a:ea typeface="Yu Gothic UI Light" panose="020B0300000000000000" pitchFamily="34" charset="-128"/>
              </a:rPr>
              <a:t>, fundamental &amp; technical analysis require visibility on market participant behaviors to fully identify opportunities that are both purposely contrarian and rational.</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What Does a Typical Position Duration with OVTLYR Look Like?</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Behaviors take time to manifest into opportunities, and the amount of time can fluctuate. There is no crystal ball for the stock market, but in thorough testing we have observed the following:</a:t>
            </a:r>
            <a:endParaRPr lang="en-US" sz="1200" dirty="0">
              <a:effectLst/>
              <a:latin typeface="Yu Gothic UI Light" panose="020B0300000000000000" pitchFamily="34" charset="-128"/>
              <a:ea typeface="Yu Gothic UI Light" panose="020B0300000000000000" pitchFamily="34" charset="-128"/>
            </a:endParaRPr>
          </a:p>
          <a:p>
            <a:pPr marL="742950" marR="0" lvl="1" indent="-285750">
              <a:spcBef>
                <a:spcPts val="0"/>
              </a:spcBef>
              <a:spcAft>
                <a:spcPts val="0"/>
              </a:spcAft>
              <a:buFont typeface="Arial" panose="020B0604020202020204" pitchFamily="34" charset="0"/>
              <a:buChar char="•"/>
              <a:tabLst>
                <a:tab pos="914400" algn="l"/>
              </a:tabLst>
            </a:pPr>
            <a:r>
              <a:rPr lang="en-US" sz="1200" kern="1200" dirty="0">
                <a:solidFill>
                  <a:srgbClr val="000000"/>
                </a:solidFill>
                <a:effectLst/>
                <a:latin typeface="Yu Gothic UI Light" panose="020B0300000000000000" pitchFamily="34" charset="-128"/>
                <a:ea typeface="Yu Gothic UI Light" panose="020B0300000000000000" pitchFamily="34" charset="-128"/>
                <a:cs typeface="Times New Roman" panose="02020603050405020304" pitchFamily="18" charset="0"/>
              </a:rPr>
              <a:t>During periods of extreme volatility (or with generally more volatile assets), OVTLYR behavioral analytics reflect ideal holding periods of approximately a month on average.</a:t>
            </a:r>
            <a:endPar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kern="1200" dirty="0">
                <a:solidFill>
                  <a:srgbClr val="000000"/>
                </a:solidFill>
                <a:effectLst/>
                <a:latin typeface="Yu Gothic UI Light" panose="020B0300000000000000" pitchFamily="34" charset="-128"/>
                <a:ea typeface="Yu Gothic UI Light" panose="020B0300000000000000" pitchFamily="34" charset="-128"/>
                <a:cs typeface="Times New Roman" panose="02020603050405020304" pitchFamily="18" charset="0"/>
              </a:rPr>
              <a:t>During periods of reduced or average volatility, ideal holding periods may last several months, quarters, even beyond a year in some cases.</a:t>
            </a:r>
            <a:endPar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spcBef>
                <a:spcPts val="0"/>
              </a:spcBef>
              <a:spcAft>
                <a:spcPts val="0"/>
              </a:spcAft>
            </a:pPr>
            <a:r>
              <a:rPr lang="en-US" sz="600" kern="1200" dirty="0">
                <a:solidFill>
                  <a:srgbClr val="FF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FF0000"/>
                </a:solidFill>
                <a:effectLst/>
                <a:latin typeface="Yu Gothic UI Light" panose="020B0300000000000000" pitchFamily="34" charset="-128"/>
                <a:ea typeface="Yu Gothic UI Light" panose="020B0300000000000000" pitchFamily="34" charset="-128"/>
              </a:rPr>
              <a:t>Please refer to the directional volatility histograms for additional visibility into the relationship between volatility and ideal holding times.	</a:t>
            </a:r>
            <a:r>
              <a:rPr lang="en-US" sz="1200" i="1" kern="1200" dirty="0">
                <a:solidFill>
                  <a:srgbClr val="FF0000"/>
                </a:solidFill>
                <a:effectLst/>
                <a:latin typeface="Yu Gothic UI Light" panose="020B0300000000000000" pitchFamily="34" charset="-128"/>
                <a:ea typeface="Yu Gothic UI Light" panose="020B0300000000000000" pitchFamily="34" charset="-128"/>
              </a:rPr>
              <a:t>[include text when feature is available]</a:t>
            </a:r>
            <a:endParaRPr lang="en-US" sz="1200" dirty="0">
              <a:effectLst/>
              <a:latin typeface="Yu Gothic UI Light" panose="020B0300000000000000" pitchFamily="34" charset="-128"/>
              <a:ea typeface="Yu Gothic UI Light" panose="020B0300000000000000" pitchFamily="34" charset="-128"/>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What do the Discount and Premium Lists Represent?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OVTLYR will rank every symbol in our database. You can think of these rankings as the combined oscillator/heatmap value for a particular symbol. Symbols on the Discount side will typically have low oscillator values and a red heatmap while those on the Premium side will typically have high oscillator values and a blue heatmap.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Will OVTLYR Help Me Identify Opportunities to Short a Stock?</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Please note: OVTLYR is optimized for long-only exposure. For example: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9144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An asset may appear in the Premium list, indicating an irrationally high exuberance toward the asset and an opportunity to rebalance into other assets with a greater potential for appreciation. This does not necessarily mean the asset appearing on the Premium list is likely to depreciate significantly in the near future.</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We strongly encourage OVTLYR members to review the relationships between the predictive trajectory oscillator, observed behavioral heatmaps and time elapsed for any asset they intend to take a position on.</a:t>
            </a: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p>
          <a:p>
            <a:pPr marL="0" marR="0">
              <a:lnSpc>
                <a:spcPct val="107000"/>
              </a:lnSpc>
              <a:spcBef>
                <a:spcPts val="0"/>
              </a:spcBef>
              <a:spcAft>
                <a:spcPts val="0"/>
              </a:spcAft>
            </a:pPr>
            <a:endParaRPr lang="en-US" sz="600" b="1" dirty="0">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Where Can I Learn More About How to Use OVTLYR?</a:t>
            </a:r>
          </a:p>
          <a:p>
            <a:pPr lvl="1">
              <a:lnSpc>
                <a:spcPct val="107000"/>
              </a:lnSpc>
            </a:pP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Please visit our Resources directory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2"/>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p>
          <a:p>
            <a:pPr lvl="1">
              <a:lnSpc>
                <a:spcPct val="107000"/>
              </a:lnSpc>
            </a:pPr>
            <a:endPar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You may also join one of our periodic live webinar presentations. Sign up with just an email address, and we will email notices in advance. If you happen to miss a webinar you can catch the replay on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3"/>
              </a:rPr>
              <a:t>YouTube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along with other OVTLYR content.</a:t>
            </a:r>
          </a:p>
          <a:p>
            <a:pPr lvl="1">
              <a:lnSpc>
                <a:spcPct val="107000"/>
              </a:lnSpc>
            </a:pPr>
            <a:endParaRPr lang="en-US" sz="600" dirty="0">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At any time, you may contact us directly through the Feedback section of the portal, or by emailing us at </a:t>
            </a: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hlinkClick r:id="rId4"/>
              </a:rPr>
              <a:t>support@ovtlyr.com</a:t>
            </a: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a:t>
            </a:r>
          </a:p>
        </p:txBody>
      </p:sp>
    </p:spTree>
    <p:extLst>
      <p:ext uri="{BB962C8B-B14F-4D97-AF65-F5344CB8AC3E}">
        <p14:creationId xmlns:p14="http://schemas.microsoft.com/office/powerpoint/2010/main" val="2077385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32EDAD-EAD8-418D-A11D-691FED2D8DD6}"/>
              </a:ext>
            </a:extLst>
          </p:cNvPr>
          <p:cNvSpPr/>
          <p:nvPr/>
        </p:nvSpPr>
        <p:spPr>
          <a:xfrm>
            <a:off x="0" y="2246642"/>
            <a:ext cx="12192000" cy="227867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B739AB5-0404-42AE-BB80-DF37E23F3C05}"/>
              </a:ext>
            </a:extLst>
          </p:cNvPr>
          <p:cNvSpPr txBox="1"/>
          <p:nvPr/>
        </p:nvSpPr>
        <p:spPr>
          <a:xfrm>
            <a:off x="6096000" y="40155"/>
            <a:ext cx="5630779" cy="206210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dirty="0">
                <a:latin typeface="Yu Gothic UI Light" panose="020B0300000000000000" pitchFamily="34" charset="-128"/>
                <a:ea typeface="Yu Gothic UI Light" panose="020B0300000000000000" pitchFamily="34" charset="-128"/>
              </a:rPr>
              <a:t>Markets are People.</a:t>
            </a:r>
          </a:p>
          <a:p>
            <a:pPr marL="0" marR="0" lvl="0" indent="0"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Yu Gothic UI Light" panose="020B0300000000000000" pitchFamily="34" charset="-128"/>
                <a:ea typeface="Yu Gothic UI Light" panose="020B0300000000000000" pitchFamily="34" charset="-128"/>
              </a:rPr>
              <a:t>People are </a:t>
            </a:r>
            <a:r>
              <a:rPr lang="en-US" sz="2400" b="1" dirty="0">
                <a:solidFill>
                  <a:srgbClr val="3BA1FE"/>
                </a:solidFill>
                <a:latin typeface="Yu Gothic UI Light" panose="020B0300000000000000" pitchFamily="34" charset="-128"/>
                <a:ea typeface="Yu Gothic UI Light" panose="020B0300000000000000" pitchFamily="34" charset="-128"/>
              </a:rPr>
              <a:t>Predictable</a:t>
            </a:r>
            <a:r>
              <a:rPr lang="en-US" sz="2400" b="1" dirty="0">
                <a:solidFill>
                  <a:prstClr val="black"/>
                </a:solidFill>
                <a:latin typeface="Yu Gothic UI Light" panose="020B0300000000000000" pitchFamily="34" charset="-128"/>
                <a:ea typeface="Yu Gothic UI Light" panose="020B0300000000000000" pitchFamily="34" charset="-128"/>
              </a:rPr>
              <a:t>.</a:t>
            </a: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 </a:t>
            </a:r>
            <a:endParaRPr lang="en-US" dirty="0">
              <a:latin typeface="Yu Gothic UI Light" panose="020B0300000000000000" pitchFamily="34" charset="-128"/>
              <a:ea typeface="Yu Gothic UI Light" panose="020B0300000000000000" pitchFamily="34" charset="-128"/>
            </a:endParaRP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Humans are creatures of habit. We make decisions </a:t>
            </a:r>
          </a:p>
          <a:p>
            <a:r>
              <a:rPr lang="en-US" sz="1400" dirty="0">
                <a:latin typeface="Yu Gothic UI Light" panose="020B0300000000000000" pitchFamily="34" charset="-128"/>
                <a:ea typeface="Yu Gothic UI Light" panose="020B0300000000000000" pitchFamily="34" charset="-128"/>
              </a:rPr>
              <a:t>around repeatable patterns and heuristics.</a:t>
            </a: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The data we create grows at an exponential rate and </a:t>
            </a:r>
          </a:p>
          <a:p>
            <a:r>
              <a:rPr lang="en-US" sz="1400" dirty="0">
                <a:latin typeface="Yu Gothic UI Light" panose="020B0300000000000000" pitchFamily="34" charset="-128"/>
                <a:ea typeface="Yu Gothic UI Light" panose="020B0300000000000000" pitchFamily="34" charset="-128"/>
              </a:rPr>
              <a:t>conveys the ways we think &amp; actions we will take.</a:t>
            </a:r>
          </a:p>
        </p:txBody>
      </p:sp>
      <p:sp>
        <p:nvSpPr>
          <p:cNvPr id="6" name="TextBox 5">
            <a:extLst>
              <a:ext uri="{FF2B5EF4-FFF2-40B4-BE49-F238E27FC236}">
                <a16:creationId xmlns:a16="http://schemas.microsoft.com/office/drawing/2014/main" id="{DF45BB8C-9725-4975-BE85-DA5E5D0689AB}"/>
              </a:ext>
            </a:extLst>
          </p:cNvPr>
          <p:cNvSpPr txBox="1"/>
          <p:nvPr/>
        </p:nvSpPr>
        <p:spPr>
          <a:xfrm>
            <a:off x="6096000" y="4633609"/>
            <a:ext cx="5630779"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b="1" dirty="0">
                <a:solidFill>
                  <a:srgbClr val="3BA1FE"/>
                </a:solidFill>
                <a:latin typeface="Yu Gothic UI Light" panose="020B0300000000000000" pitchFamily="34" charset="-128"/>
                <a:ea typeface="Yu Gothic UI Light" panose="020B0300000000000000" pitchFamily="34" charset="-128"/>
              </a:rPr>
              <a:t>Context</a:t>
            </a:r>
            <a:r>
              <a:rPr lang="en-US" sz="2400" b="1" dirty="0">
                <a:solidFill>
                  <a:prstClr val="black"/>
                </a:solidFill>
                <a:latin typeface="Yu Gothic UI Light" panose="020B0300000000000000" pitchFamily="34" charset="-128"/>
                <a:ea typeface="Yu Gothic UI Light" panose="020B0300000000000000" pitchFamily="34" charset="-128"/>
              </a:rPr>
              <a:t> is Crucial</a:t>
            </a: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a:t>
            </a:r>
            <a:endParaRPr lang="en-US" sz="2000" b="1" dirty="0">
              <a:latin typeface="Yu Gothic UI Light" panose="020B0300000000000000" pitchFamily="34" charset="-128"/>
              <a:ea typeface="Yu Gothic UI Light" panose="020B0300000000000000" pitchFamily="34" charset="-128"/>
            </a:endParaRP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OVTLYR also provides financial data &amp; breaking news, along with easy ways to identify and save relevant information helping to separate the signal from noise.</a:t>
            </a: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OVTLYR’s behavioral analytics are unique to fundamental &amp; technical analysis. They can be layered onto existing strategies without the threat of over-weighting traditional sources.</a:t>
            </a:r>
          </a:p>
        </p:txBody>
      </p:sp>
      <p:sp>
        <p:nvSpPr>
          <p:cNvPr id="7" name="TextBox 6">
            <a:extLst>
              <a:ext uri="{FF2B5EF4-FFF2-40B4-BE49-F238E27FC236}">
                <a16:creationId xmlns:a16="http://schemas.microsoft.com/office/drawing/2014/main" id="{DC437815-A20B-4923-B1B8-150B2F5D23E1}"/>
              </a:ext>
            </a:extLst>
          </p:cNvPr>
          <p:cNvSpPr txBox="1"/>
          <p:nvPr/>
        </p:nvSpPr>
        <p:spPr>
          <a:xfrm>
            <a:off x="465221" y="2354930"/>
            <a:ext cx="7495674"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Markets can be Irrational.</a:t>
            </a:r>
            <a:endParaRPr kumimoji="0" lang="en-US"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Yu Gothic UI Light" panose="020B0300000000000000" pitchFamily="34" charset="-128"/>
                <a:ea typeface="Yu Gothic UI Light" panose="020B0300000000000000" pitchFamily="34" charset="-128"/>
              </a:rPr>
              <a:t>Irrationality Doesn’t have to be a Surprise.</a:t>
            </a: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OVTLYR’s unique AI captures diverse data to:</a:t>
            </a:r>
          </a:p>
          <a:p>
            <a:endParaRPr lang="en-US" sz="1400" dirty="0">
              <a:latin typeface="Yu Gothic UI Light" panose="020B0300000000000000" pitchFamily="34" charset="-128"/>
              <a:ea typeface="Yu Gothic UI Light" panose="020B0300000000000000" pitchFamily="34" charset="-128"/>
            </a:endParaRPr>
          </a:p>
          <a:p>
            <a:pPr marL="742950" lvl="1" indent="-285750">
              <a:buFont typeface="Arial" panose="020B0604020202020204" pitchFamily="34" charset="0"/>
              <a:buChar char="•"/>
            </a:pPr>
            <a:r>
              <a:rPr lang="en-US" sz="1400" dirty="0">
                <a:latin typeface="Yu Gothic UI Light" panose="020B0300000000000000" pitchFamily="34" charset="-128"/>
                <a:ea typeface="Yu Gothic UI Light" panose="020B0300000000000000" pitchFamily="34" charset="-128"/>
              </a:rPr>
              <a:t>Uncover hidden cognitive biases.</a:t>
            </a:r>
          </a:p>
          <a:p>
            <a:pPr marL="742950" lvl="1" indent="-285750">
              <a:buFont typeface="Arial" panose="020B0604020202020204" pitchFamily="34" charset="0"/>
              <a:buChar char="•"/>
            </a:pPr>
            <a:r>
              <a:rPr lang="en-US" sz="1400" dirty="0">
                <a:latin typeface="Yu Gothic UI Light" panose="020B0300000000000000" pitchFamily="34" charset="-128"/>
                <a:ea typeface="Yu Gothic UI Light" panose="020B0300000000000000" pitchFamily="34" charset="-128"/>
              </a:rPr>
              <a:t>Analyze the impact of behavioral factors on investments.</a:t>
            </a:r>
          </a:p>
          <a:p>
            <a:pPr marL="742950" lvl="1" indent="-285750">
              <a:buFont typeface="Arial" panose="020B0604020202020204" pitchFamily="34" charset="0"/>
              <a:buChar char="•"/>
            </a:pPr>
            <a:r>
              <a:rPr lang="en-US" sz="1400" dirty="0">
                <a:latin typeface="Yu Gothic UI Light" panose="020B0300000000000000" pitchFamily="34" charset="-128"/>
                <a:ea typeface="Yu Gothic UI Light" panose="020B0300000000000000" pitchFamily="34" charset="-128"/>
              </a:rPr>
              <a:t>Predict where pockets of fear &amp; greed create opportunities for our members.</a:t>
            </a:r>
          </a:p>
        </p:txBody>
      </p:sp>
      <p:pic>
        <p:nvPicPr>
          <p:cNvPr id="1032" name="Picture 8">
            <a:extLst>
              <a:ext uri="{FF2B5EF4-FFF2-40B4-BE49-F238E27FC236}">
                <a16:creationId xmlns:a16="http://schemas.microsoft.com/office/drawing/2014/main" id="{C2B87189-0C36-41AE-84F1-F5DBC710C47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7143" b="81270" l="7595" r="55696">
                        <a14:foregroundMark x1="25738" y1="19048" x2="34810" y2="17460"/>
                        <a14:foregroundMark x1="34810" y1="17460" x2="36076" y2="17460"/>
                        <a14:foregroundMark x1="13713" y1="58413" x2="15190" y2="56825"/>
                        <a14:foregroundMark x1="12869" y1="55873" x2="12236" y2="48889"/>
                        <a14:foregroundMark x1="18910" y1="43845" x2="20253" y2="43810"/>
                        <a14:foregroundMark x1="8228" y1="44127" x2="14655" y2="43958"/>
                        <a14:foregroundMark x1="7806" y1="47302" x2="10759" y2="59365"/>
                        <a14:foregroundMark x1="10759" y1="59365" x2="10759" y2="60317"/>
                        <a14:foregroundMark x1="42827" y1="61587" x2="54852" y2="60000"/>
                        <a14:foregroundMark x1="55274" y1="46984" x2="55274" y2="54603"/>
                        <a14:foregroundMark x1="52743" y1="46984" x2="55485" y2="46032"/>
                        <a14:foregroundMark x1="28692" y1="81587" x2="30169" y2="72063"/>
                        <a14:foregroundMark x1="8861" y1="60000" x2="9283" y2="60000"/>
                        <a14:foregroundMark x1="14979" y1="44762" x2="17511" y2="44762"/>
                        <a14:foregroundMark x1="15190" y1="44127" x2="17722" y2="43810"/>
                        <a14:foregroundMark x1="7595" y1="44444" x2="7595" y2="44444"/>
                        <a14:foregroundMark x1="8650" y1="43810" x2="20042" y2="41270"/>
                        <a14:foregroundMark x1="43882" y1="41270" x2="55696" y2="43492"/>
                        <a14:foregroundMark x1="39979" y1="58095" x2="40084" y2="60000"/>
                        <a14:foregroundMark x1="39873" y1="56190" x2="39979" y2="58095"/>
                        <a14:backgroundMark x1="26371" y1="54286" x2="26371" y2="54286"/>
                        <a14:backgroundMark x1="38186" y1="54603" x2="38186" y2="54603"/>
                        <a14:backgroundMark x1="38608" y1="55556" x2="38608" y2="55556"/>
                        <a14:backgroundMark x1="39030" y1="54921" x2="39030" y2="54921"/>
                        <a14:backgroundMark x1="39030" y1="54286" x2="39030" y2="54286"/>
                        <a14:backgroundMark x1="52110" y1="62222" x2="52110" y2="62222"/>
                        <a14:backgroundMark x1="54852" y1="60635" x2="54852" y2="60635"/>
                        <a14:backgroundMark x1="25738" y1="53968" x2="25738" y2="53968"/>
                        <a14:backgroundMark x1="25738" y1="55873" x2="25738" y2="55873"/>
                        <a14:backgroundMark x1="39241" y1="57460" x2="38819" y2="55556"/>
                        <a14:backgroundMark x1="39030" y1="58095" x2="39030" y2="58095"/>
                      </a14:backgroundRemoval>
                    </a14:imgEffect>
                  </a14:imgLayer>
                </a14:imgProps>
              </a:ext>
              <a:ext uri="{28A0092B-C50C-407E-A947-70E740481C1C}">
                <a14:useLocalDpi xmlns:a14="http://schemas.microsoft.com/office/drawing/2010/main" val="0"/>
              </a:ext>
            </a:extLst>
          </a:blip>
          <a:srcRect l="5785" t="14110" r="42516" b="24496"/>
          <a:stretch/>
        </p:blipFill>
        <p:spPr bwMode="auto">
          <a:xfrm>
            <a:off x="7472212" y="2246641"/>
            <a:ext cx="2885546" cy="2277213"/>
          </a:xfrm>
          <a:prstGeom prst="rect">
            <a:avLst/>
          </a:prstGeom>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F34CC3AF-7419-47BA-AC53-22CEBF0F5FCF}"/>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5238" b="81905" l="64979" r="92405">
                        <a14:foregroundMark x1="72996" y1="63492" x2="75949" y2="54921"/>
                        <a14:foregroundMark x1="75949" y1="54921" x2="79536" y2="55873"/>
                        <a14:foregroundMark x1="72996" y1="58413" x2="74262" y2="54286"/>
                        <a14:foregroundMark x1="72363" y1="64762" x2="72785" y2="57778"/>
                        <a14:foregroundMark x1="73418" y1="65397" x2="78481" y2="61587"/>
                        <a14:foregroundMark x1="77215" y1="67619" x2="80169" y2="57143"/>
                        <a14:foregroundMark x1="83544" y1="63492" x2="80169" y2="59365"/>
                        <a14:foregroundMark x1="80591" y1="66349" x2="81224" y2="66349"/>
                        <a14:foregroundMark x1="83755" y1="64127" x2="83966" y2="61270"/>
                        <a14:foregroundMark x1="82068" y1="66349" x2="82489" y2="63810"/>
                        <a14:foregroundMark x1="77215" y1="67937" x2="79325" y2="82222"/>
                        <a14:foregroundMark x1="66878" y1="44127" x2="65401" y2="34921"/>
                        <a14:foregroundMark x1="65401" y1="34921" x2="72996" y2="19683"/>
                        <a14:foregroundMark x1="72996" y1="19683" x2="79536" y2="18413"/>
                        <a14:foregroundMark x1="79536" y1="18413" x2="81013" y2="18413"/>
                        <a14:foregroundMark x1="64979" y1="39048" x2="64979" y2="34603"/>
                        <a14:foregroundMark x1="89873" y1="23175" x2="92616" y2="39048"/>
                        <a14:foregroundMark x1="75527" y1="15873" x2="81857" y2="15238"/>
                        <a14:foregroundMark x1="81857" y1="15238" x2="82068" y2="15556"/>
                      </a14:backgroundRemoval>
                    </a14:imgEffect>
                  </a14:imgLayer>
                </a14:imgProps>
              </a:ext>
              <a:ext uri="{28A0092B-C50C-407E-A947-70E740481C1C}">
                <a14:useLocalDpi xmlns:a14="http://schemas.microsoft.com/office/drawing/2010/main" val="0"/>
              </a:ext>
            </a:extLst>
          </a:blip>
          <a:srcRect l="63702" t="20563" r="5918" b="33115"/>
          <a:stretch/>
        </p:blipFill>
        <p:spPr bwMode="auto">
          <a:xfrm>
            <a:off x="1911016" y="4525320"/>
            <a:ext cx="2302042" cy="2332680"/>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A7D7B5A-8720-44A3-A2AA-DC8D6A2CAC2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8504" b="82188" l="12465" r="45829">
                        <a14:backgroundMark x1="27215" y1="69841" x2="27215" y2="69841"/>
                        <a14:backgroundMark x1="32700" y1="68889" x2="32700" y2="68889"/>
                      </a14:backgroundRemoval>
                    </a14:imgEffect>
                  </a14:imgLayer>
                </a14:imgProps>
              </a:ext>
              <a:ext uri="{28A0092B-C50C-407E-A947-70E740481C1C}">
                <a14:useLocalDpi xmlns:a14="http://schemas.microsoft.com/office/drawing/2010/main" val="0"/>
              </a:ext>
            </a:extLst>
          </a:blip>
          <a:srcRect l="8294" t="10544" r="50000" b="9851"/>
          <a:stretch/>
        </p:blipFill>
        <p:spPr bwMode="auto">
          <a:xfrm>
            <a:off x="2180723" y="0"/>
            <a:ext cx="1770003" cy="224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6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DE9B2-95B3-43D7-961C-22752218BB2C}"/>
              </a:ext>
            </a:extLst>
          </p:cNvPr>
          <p:cNvSpPr txBox="1"/>
          <p:nvPr/>
        </p:nvSpPr>
        <p:spPr>
          <a:xfrm>
            <a:off x="0" y="0"/>
            <a:ext cx="12192000" cy="6401561"/>
          </a:xfrm>
          <a:prstGeom prst="rect">
            <a:avLst/>
          </a:prstGeom>
          <a:solidFill>
            <a:schemeClr val="bg1"/>
          </a:solidFill>
          <a:ln w="12700">
            <a:noFill/>
          </a:ln>
        </p:spPr>
        <p:txBody>
          <a:bodyPr wrap="square">
            <a:spAutoFit/>
          </a:bodyPr>
          <a:lstStyle/>
          <a:p>
            <a:pPr lvl="1">
              <a:lnSpc>
                <a:spcPct val="107000"/>
              </a:lnSpc>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If you prefer social media, you can find us on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2"/>
              </a:rPr>
              <a:t>Facebook</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3"/>
              </a:rPr>
              <a:t>Instagram</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and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4"/>
              </a:rPr>
              <a:t>LinkedIn</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p>
          <a:p>
            <a:pPr marL="0" marR="0">
              <a:lnSpc>
                <a:spcPct val="107000"/>
              </a:lnSpc>
              <a:spcBef>
                <a:spcPts val="0"/>
              </a:spcBef>
              <a:spcAft>
                <a:spcPts val="0"/>
              </a:spcAft>
            </a:pPr>
            <a:endParaRPr lang="en-US" sz="600" b="1" dirty="0">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Does OVTLYR “Re-Paint” Charts?</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Generally no. During the 2021 Pilot Program, there may be instances where significant improvements to our models and/or additional datasets going live may prompt a re-paint in order to better portray the historical impact of the given change. In these cases, we will communicate any alterations to historical charts in advance through both email and in the Updates section of the Resources menu so that you have time to collect data you consider relevant.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do I See a Different Close Price for a Stock on Another Website?</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consensus on end-of-day pricing (such as those used to indicate closing price on OVTLYR heatmaps) is something of a myth. Often, differences can be attributed to adjustment methodology. While we do not fully know the unpublished methodologies used by other providers, OVTLYR follows the process outlined by </a:t>
            </a:r>
            <a:r>
              <a:rPr lang="en-US" sz="1200" dirty="0" err="1">
                <a:effectLst/>
                <a:latin typeface="Yu Gothic UI Light" panose="020B0300000000000000" pitchFamily="34" charset="-128"/>
                <a:ea typeface="Yu Gothic UI Light" panose="020B0300000000000000" pitchFamily="34" charset="-128"/>
                <a:cs typeface="Times New Roman" panose="02020603050405020304" pitchFamily="18" charset="0"/>
              </a:rPr>
              <a:t>Quandl</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5"/>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This approach adds considerable visibility on the impact of corporate actions typically omitted by other sources, and we feel best serves the OVTLYR community.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is Data Unavailable After a Stock Split?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After a stock splits, we will temporarily take down the symbol to update our model and to avoid confusion. We are continually speeding up this process to reduce the amount of down time our members experience and appreciate your patience.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Are there Certain Times when Data is Unavailable?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Data does not populate during routine daily updates (typically 10:00pm-12:00pm CST) and returns an “Unavailable” message. This is being addressed, and data current as of the previous day will be visible during the overnight processing period once complete. We apologize for any inconvenience.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endPar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What Assets Does OVTLYR Cover?</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OVTLYR is continually training and adding new symbols to the coverage list (typically made available in bulk with major updates). Over 1,400 of the largest market cap, most liquid single-names are supported at present. Names are chosen according to the following criteria:</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Market capitalization (larger market caps receiving priority).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Diverse data availability.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Minimum longevity requirement.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It should be noted that assets failing to meet acceptable signal-to-noise ratio standards will be omitted from display.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The current complete coverage list is available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6"/>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Can’t I Find ____ Stock?</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The decision was made to make OVTLYR publicly available before every symbol had been trained so that members could begin to learn how to leverage our data. This is one of the many reasons we are running the free pilot through 2021.</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Please note that assets which fail to meet minimum requirements for inclusion will be omitted until the requirements are met.</a:t>
            </a:r>
          </a:p>
        </p:txBody>
      </p:sp>
    </p:spTree>
    <p:extLst>
      <p:ext uri="{BB962C8B-B14F-4D97-AF65-F5344CB8AC3E}">
        <p14:creationId xmlns:p14="http://schemas.microsoft.com/office/powerpoint/2010/main" val="113436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C20D87-EC8A-481A-970E-D4605F976C6F}"/>
              </a:ext>
            </a:extLst>
          </p:cNvPr>
          <p:cNvSpPr/>
          <p:nvPr/>
        </p:nvSpPr>
        <p:spPr>
          <a:xfrm>
            <a:off x="0" y="-1"/>
            <a:ext cx="12192000" cy="53323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F77BF72-49DB-44D3-BDD0-8CE8AA454B4B}"/>
              </a:ext>
            </a:extLst>
          </p:cNvPr>
          <p:cNvSpPr txBox="1"/>
          <p:nvPr/>
        </p:nvSpPr>
        <p:spPr>
          <a:xfrm rot="16200000">
            <a:off x="-212410" y="3117993"/>
            <a:ext cx="2507494" cy="369332"/>
          </a:xfrm>
          <a:prstGeom prst="rect">
            <a:avLst/>
          </a:prstGeom>
          <a:noFill/>
        </p:spPr>
        <p:txBody>
          <a:bodyPr wrap="square" rtlCol="0">
            <a:spAutoFit/>
          </a:bodyPr>
          <a:lstStyle/>
          <a:p>
            <a:pPr algn="ctr"/>
            <a:r>
              <a:rPr lang="en-US" dirty="0">
                <a:latin typeface="Yu Gothic UI Light" panose="020B0300000000000000" pitchFamily="34" charset="-128"/>
                <a:ea typeface="Yu Gothic UI Light" panose="020B0300000000000000" pitchFamily="34" charset="-128"/>
              </a:rPr>
              <a:t>Value</a:t>
            </a:r>
          </a:p>
        </p:txBody>
      </p:sp>
      <p:sp>
        <p:nvSpPr>
          <p:cNvPr id="25" name="Arrow: Up 24">
            <a:extLst>
              <a:ext uri="{FF2B5EF4-FFF2-40B4-BE49-F238E27FC236}">
                <a16:creationId xmlns:a16="http://schemas.microsoft.com/office/drawing/2014/main" id="{A149F285-AB2B-4625-A734-6ACF5D557E86}"/>
              </a:ext>
            </a:extLst>
          </p:cNvPr>
          <p:cNvSpPr/>
          <p:nvPr/>
        </p:nvSpPr>
        <p:spPr>
          <a:xfrm>
            <a:off x="1151572" y="1915492"/>
            <a:ext cx="292608" cy="2640914"/>
          </a:xfrm>
          <a:prstGeom prst="upArrow">
            <a:avLst/>
          </a:prstGeom>
          <a:gradFill flip="none" rotWithShape="1">
            <a:gsLst>
              <a:gs pos="50000">
                <a:srgbClr val="8B8FB6"/>
              </a:gs>
              <a:gs pos="100000">
                <a:srgbClr val="00FCD9"/>
              </a:gs>
              <a:gs pos="0">
                <a:srgbClr val="FF339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Yu Gothic UI Light" panose="020B0300000000000000" pitchFamily="34" charset="-128"/>
              <a:ea typeface="Yu Gothic UI Light" panose="020B0300000000000000" pitchFamily="34" charset="-128"/>
            </a:endParaRPr>
          </a:p>
        </p:txBody>
      </p:sp>
      <p:sp>
        <p:nvSpPr>
          <p:cNvPr id="16" name="TextBox 15">
            <a:extLst>
              <a:ext uri="{FF2B5EF4-FFF2-40B4-BE49-F238E27FC236}">
                <a16:creationId xmlns:a16="http://schemas.microsoft.com/office/drawing/2014/main" id="{0E8AFB96-319F-422C-A53E-A3FE5C3C6973}"/>
              </a:ext>
            </a:extLst>
          </p:cNvPr>
          <p:cNvSpPr txBox="1"/>
          <p:nvPr/>
        </p:nvSpPr>
        <p:spPr>
          <a:xfrm>
            <a:off x="465221" y="0"/>
            <a:ext cx="11261558"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Yu Gothic UI Light" panose="020B0300000000000000" pitchFamily="34" charset="-128"/>
                <a:ea typeface="Yu Gothic UI Light" panose="020B0300000000000000" pitchFamily="34" charset="-128"/>
              </a:rPr>
              <a:t>Who is OVTLYR For?</a:t>
            </a:r>
            <a:endParaRPr lang="en-US" sz="2000" b="1" dirty="0">
              <a:latin typeface="Yu Gothic UI Light" panose="020B0300000000000000" pitchFamily="34" charset="-128"/>
              <a:ea typeface="Yu Gothic UI Light" panose="020B0300000000000000" pitchFamily="34" charset="-128"/>
            </a:endParaRPr>
          </a:p>
          <a:p>
            <a:pPr algn="ctr"/>
            <a:endParaRPr lang="en-US" sz="1400" dirty="0">
              <a:latin typeface="Yu Gothic UI Light" panose="020B0300000000000000" pitchFamily="34" charset="-128"/>
              <a:ea typeface="Yu Gothic UI Light" panose="020B0300000000000000" pitchFamily="34" charset="-128"/>
            </a:endParaRPr>
          </a:p>
          <a:p>
            <a:pPr algn="ctr"/>
            <a:r>
              <a:rPr lang="en-US" sz="1400" dirty="0">
                <a:latin typeface="Yu Gothic UI Light" panose="020B0300000000000000" pitchFamily="34" charset="-128"/>
                <a:ea typeface="Yu Gothic UI Light" panose="020B0300000000000000" pitchFamily="34" charset="-128"/>
              </a:rPr>
              <a:t>Members who are neither highly active nor completely passive have the most to gain. These are the investors too busy to </a:t>
            </a:r>
          </a:p>
          <a:p>
            <a:pPr algn="ctr"/>
            <a:r>
              <a:rPr lang="en-US" sz="1400" dirty="0">
                <a:latin typeface="Yu Gothic UI Light" panose="020B0300000000000000" pitchFamily="34" charset="-128"/>
                <a:ea typeface="Yu Gothic UI Light" panose="020B0300000000000000" pitchFamily="34" charset="-128"/>
              </a:rPr>
              <a:t>take on the lifestyle of a full-time trader but are also dissatisfied with holding through pronounced downturns in the market.</a:t>
            </a:r>
          </a:p>
          <a:p>
            <a:pPr algn="ctr"/>
            <a:endParaRPr lang="en-US" sz="1400" dirty="0">
              <a:latin typeface="Yu Gothic UI Light" panose="020B0300000000000000" pitchFamily="34" charset="-128"/>
              <a:ea typeface="Yu Gothic UI Light" panose="020B0300000000000000" pitchFamily="34" charset="-128"/>
            </a:endParaRPr>
          </a:p>
          <a:p>
            <a:pPr algn="ctr"/>
            <a:r>
              <a:rPr lang="en-US" sz="1400" dirty="0">
                <a:latin typeface="Yu Gothic UI Light" panose="020B0300000000000000" pitchFamily="34" charset="-128"/>
                <a:ea typeface="Yu Gothic UI Light" panose="020B0300000000000000" pitchFamily="34" charset="-128"/>
              </a:rPr>
              <a:t>OVTLYR was designed to be responsive when you need it and low-hassle when you don’t.</a:t>
            </a:r>
          </a:p>
          <a:p>
            <a:pPr algn="ctr"/>
            <a:r>
              <a:rPr lang="en-US" sz="1400" dirty="0">
                <a:latin typeface="Yu Gothic UI Light" panose="020B0300000000000000" pitchFamily="34" charset="-128"/>
                <a:ea typeface="Yu Gothic UI Light" panose="020B0300000000000000" pitchFamily="34" charset="-128"/>
              </a:rPr>
              <a:t>If dollar-cost-averaging and regular rebalancing are in your comfort zone, you’ve come to the right place.</a:t>
            </a:r>
          </a:p>
        </p:txBody>
      </p:sp>
      <p:pic>
        <p:nvPicPr>
          <p:cNvPr id="20" name="Picture 2" descr="Wipro Ditches Bell Curve Method Of Performance Appraisal">
            <a:extLst>
              <a:ext uri="{FF2B5EF4-FFF2-40B4-BE49-F238E27FC236}">
                <a16:creationId xmlns:a16="http://schemas.microsoft.com/office/drawing/2014/main" id="{74B3DA30-7879-41CE-AB20-3F8995FFCDE4}"/>
              </a:ext>
            </a:extLst>
          </p:cNvPr>
          <p:cNvPicPr>
            <a:picLocks noChangeAspect="1" noChangeArrowheads="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l="6302" t="12105" r="6302" b="22807"/>
          <a:stretch/>
        </p:blipFill>
        <p:spPr bwMode="auto">
          <a:xfrm>
            <a:off x="1917032" y="1915492"/>
            <a:ext cx="8357938" cy="265862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A05346-7A4C-4214-A9E4-D46F021C4919}"/>
              </a:ext>
            </a:extLst>
          </p:cNvPr>
          <p:cNvSpPr txBox="1"/>
          <p:nvPr/>
        </p:nvSpPr>
        <p:spPr>
          <a:xfrm>
            <a:off x="1254371" y="4532105"/>
            <a:ext cx="9683260" cy="800219"/>
          </a:xfrm>
          <a:prstGeom prst="rect">
            <a:avLst/>
          </a:prstGeom>
          <a:noFill/>
        </p:spPr>
        <p:txBody>
          <a:bodyPr wrap="square" rtlCol="0">
            <a:spAutoFit/>
          </a:bodyPr>
          <a:lstStyle/>
          <a:p>
            <a:pPr algn="ctr"/>
            <a:r>
              <a:rPr lang="en-US" dirty="0">
                <a:latin typeface="Yu Gothic UI Light" panose="020B0300000000000000" pitchFamily="34" charset="-128"/>
                <a:ea typeface="Yu Gothic UI Light" panose="020B0300000000000000" pitchFamily="34" charset="-128"/>
              </a:rPr>
              <a:t>Trading Frequency</a:t>
            </a:r>
          </a:p>
          <a:p>
            <a:pPr algn="ctr"/>
            <a:r>
              <a:rPr lang="en-US" dirty="0">
                <a:latin typeface="Yu Gothic UI Light" panose="020B0300000000000000" pitchFamily="34" charset="-128"/>
                <a:ea typeface="Yu Gothic UI Light" panose="020B0300000000000000" pitchFamily="34" charset="-128"/>
              </a:rPr>
              <a:t>Very Active								Very Passive</a:t>
            </a:r>
          </a:p>
          <a:p>
            <a:pPr algn="ctr"/>
            <a:endParaRPr lang="en-US" sz="1000" dirty="0">
              <a:latin typeface="Yu Gothic UI Light" panose="020B0300000000000000" pitchFamily="34" charset="-128"/>
              <a:ea typeface="Yu Gothic UI Light" panose="020B0300000000000000" pitchFamily="34" charset="-128"/>
            </a:endParaRPr>
          </a:p>
        </p:txBody>
      </p:sp>
      <p:sp>
        <p:nvSpPr>
          <p:cNvPr id="23" name="TextBox 22">
            <a:extLst>
              <a:ext uri="{FF2B5EF4-FFF2-40B4-BE49-F238E27FC236}">
                <a16:creationId xmlns:a16="http://schemas.microsoft.com/office/drawing/2014/main" id="{C0D0B1C7-87C3-431E-95ED-3C984775AE13}"/>
              </a:ext>
            </a:extLst>
          </p:cNvPr>
          <p:cNvSpPr txBox="1"/>
          <p:nvPr/>
        </p:nvSpPr>
        <p:spPr>
          <a:xfrm>
            <a:off x="5081337" y="1943807"/>
            <a:ext cx="2029326" cy="1384995"/>
          </a:xfrm>
          <a:prstGeom prst="rect">
            <a:avLst/>
          </a:prstGeom>
          <a:noFill/>
        </p:spPr>
        <p:txBody>
          <a:bodyPr wrap="square" rtlCol="0">
            <a:spAutoFit/>
          </a:bodyPr>
          <a:lstStyle/>
          <a:p>
            <a:pPr algn="ctr"/>
            <a:r>
              <a:rPr lang="en-US" sz="2800" dirty="0">
                <a:solidFill>
                  <a:srgbClr val="00FCD9"/>
                </a:solidFill>
                <a:latin typeface="Yu Gothic UI Light" panose="020B0300000000000000" pitchFamily="34" charset="-128"/>
                <a:ea typeface="Yu Gothic UI Light" panose="020B0300000000000000" pitchFamily="34" charset="-128"/>
              </a:rPr>
              <a:t>Ideal OVTLYR Community</a:t>
            </a:r>
          </a:p>
        </p:txBody>
      </p:sp>
      <p:sp>
        <p:nvSpPr>
          <p:cNvPr id="24" name="Arrow: Left-Right 23">
            <a:extLst>
              <a:ext uri="{FF2B5EF4-FFF2-40B4-BE49-F238E27FC236}">
                <a16:creationId xmlns:a16="http://schemas.microsoft.com/office/drawing/2014/main" id="{AEAA2783-1751-498C-8F40-1488A4AE0B71}"/>
              </a:ext>
            </a:extLst>
          </p:cNvPr>
          <p:cNvSpPr/>
          <p:nvPr/>
        </p:nvSpPr>
        <p:spPr>
          <a:xfrm>
            <a:off x="2682240" y="4869450"/>
            <a:ext cx="6743114" cy="292608"/>
          </a:xfrm>
          <a:prstGeom prst="leftRightArrow">
            <a:avLst/>
          </a:prstGeom>
          <a:gradFill>
            <a:gsLst>
              <a:gs pos="60000">
                <a:srgbClr val="00FCD9"/>
              </a:gs>
              <a:gs pos="40000">
                <a:srgbClr val="00FCD9"/>
              </a:gs>
              <a:gs pos="100000">
                <a:srgbClr val="FF3399"/>
              </a:gs>
              <a:gs pos="0">
                <a:srgbClr val="FF3399"/>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u Gothic UI Light" panose="020B0300000000000000" pitchFamily="34" charset="-128"/>
              <a:ea typeface="Yu Gothic UI Light" panose="020B0300000000000000" pitchFamily="34" charset="-128"/>
            </a:endParaRPr>
          </a:p>
        </p:txBody>
      </p:sp>
      <p:sp>
        <p:nvSpPr>
          <p:cNvPr id="26" name="TextBox 25">
            <a:extLst>
              <a:ext uri="{FF2B5EF4-FFF2-40B4-BE49-F238E27FC236}">
                <a16:creationId xmlns:a16="http://schemas.microsoft.com/office/drawing/2014/main" id="{DBA1D31E-E9C5-4A05-9A5C-F7B952EFABF1}"/>
              </a:ext>
            </a:extLst>
          </p:cNvPr>
          <p:cNvSpPr txBox="1"/>
          <p:nvPr/>
        </p:nvSpPr>
        <p:spPr>
          <a:xfrm>
            <a:off x="2211674" y="3174559"/>
            <a:ext cx="1359005" cy="923330"/>
          </a:xfrm>
          <a:prstGeom prst="rect">
            <a:avLst/>
          </a:prstGeom>
          <a:noFill/>
        </p:spPr>
        <p:txBody>
          <a:bodyPr wrap="square" rtlCol="0">
            <a:spAutoFit/>
          </a:bodyPr>
          <a:lstStyle/>
          <a:p>
            <a:r>
              <a:rPr lang="en-US" dirty="0">
                <a:solidFill>
                  <a:srgbClr val="FF3399"/>
                </a:solidFill>
                <a:latin typeface="Yu Gothic UI Light" panose="020B0300000000000000" pitchFamily="34" charset="-128"/>
                <a:ea typeface="Yu Gothic UI Light" panose="020B0300000000000000" pitchFamily="34" charset="-128"/>
              </a:rPr>
              <a:t>Too fast for positions to materialize</a:t>
            </a:r>
          </a:p>
        </p:txBody>
      </p:sp>
      <p:sp>
        <p:nvSpPr>
          <p:cNvPr id="27" name="TextBox 26">
            <a:extLst>
              <a:ext uri="{FF2B5EF4-FFF2-40B4-BE49-F238E27FC236}">
                <a16:creationId xmlns:a16="http://schemas.microsoft.com/office/drawing/2014/main" id="{7B67C00B-CB4B-480C-B692-0D0017FB5E2D}"/>
              </a:ext>
            </a:extLst>
          </p:cNvPr>
          <p:cNvSpPr txBox="1"/>
          <p:nvPr/>
        </p:nvSpPr>
        <p:spPr>
          <a:xfrm>
            <a:off x="8431620" y="3174559"/>
            <a:ext cx="1843350" cy="923330"/>
          </a:xfrm>
          <a:prstGeom prst="rect">
            <a:avLst/>
          </a:prstGeom>
          <a:noFill/>
        </p:spPr>
        <p:txBody>
          <a:bodyPr wrap="square" rtlCol="0">
            <a:spAutoFit/>
          </a:bodyPr>
          <a:lstStyle/>
          <a:p>
            <a:pPr algn="r"/>
            <a:r>
              <a:rPr lang="en-US" dirty="0">
                <a:solidFill>
                  <a:srgbClr val="FF3399"/>
                </a:solidFill>
                <a:latin typeface="Yu Gothic UI Light" panose="020B0300000000000000" pitchFamily="34" charset="-128"/>
                <a:ea typeface="Yu Gothic UI Light" panose="020B0300000000000000" pitchFamily="34" charset="-128"/>
              </a:rPr>
              <a:t>Unwilling to change with new information</a:t>
            </a:r>
          </a:p>
        </p:txBody>
      </p:sp>
      <p:pic>
        <p:nvPicPr>
          <p:cNvPr id="30" name="Picture 4">
            <a:extLst>
              <a:ext uri="{FF2B5EF4-FFF2-40B4-BE49-F238E27FC236}">
                <a16:creationId xmlns:a16="http://schemas.microsoft.com/office/drawing/2014/main" id="{C3501AB0-8E72-4077-B6F5-2D00E0B87AC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768" b="89873" l="7595" r="28692">
                        <a14:foregroundMark x1="8439" y1="35865" x2="16456" y2="21097"/>
                        <a14:foregroundMark x1="16456" y1="21097" x2="26371" y2="29958"/>
                        <a14:foregroundMark x1="26371" y1="29958" x2="27848" y2="32911"/>
                        <a14:foregroundMark x1="14979" y1="17300" x2="22152" y2="17722"/>
                        <a14:foregroundMark x1="17089" y1="14768" x2="18354" y2="14768"/>
                        <a14:foregroundMark x1="27426" y1="42616" x2="27426" y2="42616"/>
                        <a14:foregroundMark x1="28059" y1="29536" x2="28059" y2="29536"/>
                        <a14:foregroundMark x1="28059" y1="29536" x2="28692" y2="29958"/>
                        <a14:foregroundMark x1="7595" y1="56962" x2="7595" y2="56962"/>
                        <a14:foregroundMark x1="10759" y1="60338" x2="12658" y2="64557"/>
                        <a14:foregroundMark x1="16034" y1="89873" x2="17300" y2="80591"/>
                        <a14:foregroundMark x1="22363" y1="88608" x2="23207" y2="89030"/>
                        <a14:backgroundMark x1="22363" y1="60759" x2="22363" y2="60759"/>
                        <a14:backgroundMark x1="21730" y1="63713" x2="21730" y2="63713"/>
                      </a14:backgroundRemoval>
                    </a14:imgEffect>
                  </a14:imgLayer>
                </a14:imgProps>
              </a:ext>
              <a:ext uri="{28A0092B-C50C-407E-A947-70E740481C1C}">
                <a14:useLocalDpi xmlns:a14="http://schemas.microsoft.com/office/drawing/2010/main" val="0"/>
              </a:ext>
            </a:extLst>
          </a:blip>
          <a:srcRect l="6394" t="12555" r="70231" b="8404"/>
          <a:stretch/>
        </p:blipFill>
        <p:spPr bwMode="auto">
          <a:xfrm>
            <a:off x="6805818" y="1931752"/>
            <a:ext cx="1563587" cy="2643549"/>
          </a:xfrm>
          <a:prstGeom prst="rect">
            <a:avLst/>
          </a:prstGeom>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34D8396-9BB4-469A-B27B-E83A51EDD6F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9683" b="78730" l="17722" r="46835">
                        <a14:foregroundMark x1="21519" y1="76190" x2="28270" y2="66984"/>
                        <a14:foregroundMark x1="30169" y1="71429" x2="34177" y2="74921"/>
                        <a14:foregroundMark x1="33755" y1="78730" x2="33755" y2="78730"/>
                        <a14:foregroundMark x1="25527" y1="23492" x2="33755" y2="21905"/>
                        <a14:foregroundMark x1="45570" y1="31111" x2="45570" y2="46984"/>
                        <a14:foregroundMark x1="46835" y1="42540" x2="47257" y2="44444"/>
                        <a14:foregroundMark x1="30169" y1="19683" x2="34388" y2="20000"/>
                        <a14:foregroundMark x1="22996" y1="78730" x2="22996" y2="78730"/>
                      </a14:backgroundRemoval>
                    </a14:imgEffect>
                  </a14:imgLayer>
                </a14:imgProps>
              </a:ext>
              <a:ext uri="{28A0092B-C50C-407E-A947-70E740481C1C}">
                <a14:useLocalDpi xmlns:a14="http://schemas.microsoft.com/office/drawing/2010/main" val="0"/>
              </a:ext>
            </a:extLst>
          </a:blip>
          <a:srcRect l="14677" t="18009" r="51208" b="18730"/>
          <a:stretch/>
        </p:blipFill>
        <p:spPr bwMode="auto">
          <a:xfrm>
            <a:off x="10124872" y="3309366"/>
            <a:ext cx="1112562" cy="137106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2888DB5-F8A7-4147-A3EF-26F633DC233D}"/>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20952" b="79048" l="55696" r="82911">
                        <a14:foregroundMark x1="66456" y1="75873" x2="69620" y2="73968"/>
                        <a14:foregroundMark x1="67722" y1="77460" x2="65612" y2="73333"/>
                        <a14:foregroundMark x1="67722" y1="79365" x2="67722" y2="79365"/>
                        <a14:foregroundMark x1="79114" y1="78730" x2="79747" y2="72381"/>
                        <a14:foregroundMark x1="76160" y1="69524" x2="78059" y2="66667"/>
                        <a14:foregroundMark x1="75738" y1="70159" x2="76160" y2="69524"/>
                        <a14:foregroundMark x1="77004" y1="54921" x2="81857" y2="40635"/>
                        <a14:foregroundMark x1="81857" y1="40635" x2="81857" y2="37778"/>
                        <a14:foregroundMark x1="83122" y1="43810" x2="83122" y2="43810"/>
                        <a14:foregroundMark x1="61603" y1="23175" x2="72363" y2="20952"/>
                        <a14:foregroundMark x1="72363" y1="20952" x2="75105" y2="21587"/>
                        <a14:foregroundMark x1="81435" y1="29841" x2="81435" y2="29841"/>
                        <a14:foregroundMark x1="59072" y1="53968" x2="59072" y2="53968"/>
                        <a14:foregroundMark x1="72574" y1="67619" x2="72574" y2="67619"/>
                        <a14:foregroundMark x1="77848" y1="68571" x2="77848" y2="68571"/>
                        <a14:foregroundMark x1="78481" y1="67937" x2="78481" y2="67937"/>
                        <a14:backgroundMark x1="69620" y1="66349" x2="69620" y2="66349"/>
                        <a14:backgroundMark x1="76582" y1="65397" x2="76793" y2="65397"/>
                        <a14:backgroundMark x1="78903" y1="69524" x2="78903" y2="69524"/>
                        <a14:backgroundMark x1="78059" y1="70159" x2="78059" y2="70159"/>
                      </a14:backgroundRemoval>
                    </a14:imgEffect>
                  </a14:imgLayer>
                </a14:imgProps>
              </a:ext>
              <a:ext uri="{28A0092B-C50C-407E-A947-70E740481C1C}">
                <a14:useLocalDpi xmlns:a14="http://schemas.microsoft.com/office/drawing/2010/main" val="0"/>
              </a:ext>
            </a:extLst>
          </a:blip>
          <a:srcRect l="53702" t="17622" r="15304" b="18655"/>
          <a:stretch/>
        </p:blipFill>
        <p:spPr bwMode="auto">
          <a:xfrm>
            <a:off x="1255863" y="3295349"/>
            <a:ext cx="1010783" cy="138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75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610F06-43A7-4AC1-9731-EEFB1E403AEE}"/>
              </a:ext>
            </a:extLst>
          </p:cNvPr>
          <p:cNvSpPr/>
          <p:nvPr/>
        </p:nvSpPr>
        <p:spPr>
          <a:xfrm>
            <a:off x="0" y="0"/>
            <a:ext cx="12192000" cy="5632310"/>
          </a:xfrm>
          <a:prstGeom prst="rect">
            <a:avLst/>
          </a:prstGeom>
          <a:gradFill flip="none" rotWithShape="1">
            <a:gsLst>
              <a:gs pos="100000">
                <a:srgbClr val="F7F7F7"/>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93B105-315A-457D-925E-9D2258330E8F}"/>
              </a:ext>
            </a:extLst>
          </p:cNvPr>
          <p:cNvSpPr txBox="1"/>
          <p:nvPr/>
        </p:nvSpPr>
        <p:spPr>
          <a:xfrm>
            <a:off x="6494584" y="-1"/>
            <a:ext cx="5232193" cy="5632311"/>
          </a:xfrm>
          <a:prstGeom prst="rect">
            <a:avLst/>
          </a:prstGeom>
          <a:noFill/>
          <a:ln w="12700">
            <a:noFill/>
          </a:ln>
        </p:spPr>
        <p:txBody>
          <a:bodyPr wrap="square">
            <a:spAutoFit/>
          </a:bodyPr>
          <a:lstStyle/>
          <a:p>
            <a:r>
              <a:rPr lang="en-US" sz="2400" b="1" dirty="0">
                <a:latin typeface="Yu Gothic UI Light" panose="020B0300000000000000" pitchFamily="34" charset="-128"/>
                <a:ea typeface="Yu Gothic UI Light" panose="020B0300000000000000" pitchFamily="34" charset="-128"/>
              </a:rPr>
              <a:t>Features</a:t>
            </a:r>
          </a:p>
          <a:p>
            <a:endParaRPr lang="en-US" sz="14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Behavioral Analytics</a:t>
            </a:r>
          </a:p>
          <a:p>
            <a:pPr lvl="1"/>
            <a:r>
              <a:rPr lang="en-US" sz="1400" dirty="0">
                <a:latin typeface="Yu Gothic UI Light" panose="020B0300000000000000" pitchFamily="34" charset="-128"/>
                <a:ea typeface="Yu Gothic UI Light" panose="020B0300000000000000" pitchFamily="34" charset="-128"/>
              </a:rPr>
              <a:t>The most comprehensive market behavioral data available condensed into intuitive trajectory prediction oscillators &amp; observed movement heatmaps.</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Fundamental Financials</a:t>
            </a:r>
          </a:p>
          <a:p>
            <a:pPr lvl="1"/>
            <a:r>
              <a:rPr lang="en-US" sz="1400" dirty="0">
                <a:latin typeface="Yu Gothic UI Light" panose="020B0300000000000000" pitchFamily="34" charset="-128"/>
                <a:ea typeface="Yu Gothic UI Light" panose="020B0300000000000000" pitchFamily="34" charset="-128"/>
              </a:rPr>
              <a:t>Detailed visibility on essential balance sheet, cash flow and income statement fields.</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News</a:t>
            </a:r>
          </a:p>
          <a:p>
            <a:pPr lvl="1"/>
            <a:r>
              <a:rPr lang="en-US" sz="1400" dirty="0">
                <a:latin typeface="Yu Gothic UI Light" panose="020B0300000000000000" pitchFamily="34" charset="-128"/>
                <a:ea typeface="Yu Gothic UI Light" panose="020B0300000000000000" pitchFamily="34" charset="-128"/>
              </a:rPr>
              <a:t>Asset-specific breaking news when you need it: </a:t>
            </a:r>
            <a:r>
              <a:rPr lang="en-US" sz="1400" u="sng" dirty="0">
                <a:latin typeface="Yu Gothic UI Light" panose="020B0300000000000000" pitchFamily="34" charset="-128"/>
                <a:ea typeface="Yu Gothic UI Light" panose="020B0300000000000000" pitchFamily="34" charset="-128"/>
              </a:rPr>
              <a:t>now</a:t>
            </a:r>
            <a:r>
              <a:rPr lang="en-US" sz="1400" dirty="0">
                <a:latin typeface="Yu Gothic UI Light" panose="020B0300000000000000" pitchFamily="34" charset="-128"/>
                <a:ea typeface="Yu Gothic UI Light" panose="020B0300000000000000" pitchFamily="34" charset="-128"/>
              </a:rPr>
              <a:t>!</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Market Snapshots</a:t>
            </a:r>
          </a:p>
          <a:p>
            <a:pPr lvl="1"/>
            <a:r>
              <a:rPr lang="en-US" sz="1400" dirty="0">
                <a:latin typeface="Yu Gothic UI Light" panose="020B0300000000000000" pitchFamily="34" charset="-128"/>
                <a:ea typeface="Yu Gothic UI Light" panose="020B0300000000000000" pitchFamily="34" charset="-128"/>
              </a:rPr>
              <a:t>Consolidated views of behavioral analytics for each GICS sector and broader coverage. Market cap &amp; evenly-weighted versions available.</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Discount &amp; Premium Leaders</a:t>
            </a:r>
          </a:p>
          <a:p>
            <a:pPr lvl="1"/>
            <a:r>
              <a:rPr lang="en-US" sz="1400" dirty="0">
                <a:latin typeface="Yu Gothic UI Light" panose="020B0300000000000000" pitchFamily="34" charset="-128"/>
                <a:ea typeface="Yu Gothic UI Light" panose="020B0300000000000000" pitchFamily="34" charset="-128"/>
              </a:rPr>
              <a:t>Short-cut to the best (and worst) opportunities materializing based on behavioral factors. </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Watchlists</a:t>
            </a:r>
          </a:p>
          <a:p>
            <a:pPr lvl="1"/>
            <a:r>
              <a:rPr lang="en-US" sz="1400" dirty="0">
                <a:latin typeface="Yu Gothic UI Light" panose="020B0300000000000000" pitchFamily="34" charset="-128"/>
                <a:ea typeface="Yu Gothic UI Light" panose="020B0300000000000000" pitchFamily="34" charset="-128"/>
              </a:rPr>
              <a:t>Follow your favorite companies quickly &amp; easily!</a:t>
            </a:r>
          </a:p>
          <a:p>
            <a:pPr marL="285750" indent="-285750">
              <a:buFont typeface="Arial" panose="020B0604020202020204" pitchFamily="34" charset="0"/>
              <a:buChar char="•"/>
            </a:pPr>
            <a:r>
              <a:rPr lang="en-US" sz="1400" b="1" dirty="0">
                <a:latin typeface="Yu Gothic UI Light" panose="020B0300000000000000" pitchFamily="34" charset="-128"/>
                <a:ea typeface="Yu Gothic UI Light" panose="020B0300000000000000" pitchFamily="34" charset="-128"/>
              </a:rPr>
              <a:t>Coverage</a:t>
            </a:r>
          </a:p>
          <a:p>
            <a:pPr lvl="1"/>
            <a:r>
              <a:rPr lang="en-US" sz="1400" dirty="0">
                <a:latin typeface="Yu Gothic UI Light" panose="020B0300000000000000" pitchFamily="34" charset="-128"/>
                <a:ea typeface="Yu Gothic UI Light" panose="020B0300000000000000" pitchFamily="34" charset="-128"/>
              </a:rPr>
              <a:t>OVTLYR supports over 1,400 of the largest market cap, most liquid assets on the NYSE and NASDAQ exchanges. See the full list </a:t>
            </a:r>
            <a:r>
              <a:rPr lang="en-US" sz="1400" dirty="0">
                <a:latin typeface="Yu Gothic UI Light" panose="020B0300000000000000" pitchFamily="34" charset="-128"/>
                <a:ea typeface="Yu Gothic UI Light" panose="020B0300000000000000" pitchFamily="34" charset="-128"/>
                <a:hlinkClick r:id="rId4"/>
              </a:rPr>
              <a:t>here</a:t>
            </a:r>
            <a:r>
              <a:rPr lang="en-US" sz="1400" dirty="0">
                <a:latin typeface="Yu Gothic UI Light" panose="020B0300000000000000" pitchFamily="34" charset="-128"/>
                <a:ea typeface="Yu Gothic UI Light" panose="020B0300000000000000" pitchFamily="34" charset="-128"/>
              </a:rPr>
              <a:t>.</a:t>
            </a:r>
          </a:p>
          <a:p>
            <a:pPr lvl="1"/>
            <a:endParaRPr lang="en-US" sz="1400" dirty="0">
              <a:latin typeface="Yu Gothic UI Light" panose="020B0300000000000000" pitchFamily="34" charset="-128"/>
              <a:ea typeface="Yu Gothic UI Light" panose="020B0300000000000000" pitchFamily="34" charset="-128"/>
            </a:endParaRPr>
          </a:p>
        </p:txBody>
      </p:sp>
      <p:pic>
        <p:nvPicPr>
          <p:cNvPr id="13" name="Ovtlyr Feature Reel">
            <a:hlinkClick r:id="" action="ppaction://media"/>
            <a:extLst>
              <a:ext uri="{FF2B5EF4-FFF2-40B4-BE49-F238E27FC236}">
                <a16:creationId xmlns:a16="http://schemas.microsoft.com/office/drawing/2014/main" id="{2536820D-DAAC-481F-A966-EBC73A146C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6494584" cy="3653204"/>
          </a:xfrm>
          <a:prstGeom prst="rect">
            <a:avLst/>
          </a:prstGeom>
          <a:ln w="31750">
            <a:noFill/>
            <a:miter lim="800000"/>
          </a:ln>
        </p:spPr>
      </p:pic>
      <p:pic>
        <p:nvPicPr>
          <p:cNvPr id="15" name="Picture 2">
            <a:extLst>
              <a:ext uri="{FF2B5EF4-FFF2-40B4-BE49-F238E27FC236}">
                <a16:creationId xmlns:a16="http://schemas.microsoft.com/office/drawing/2014/main" id="{55F5D423-56CA-454D-84DC-01C53C576F4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143" b="83175" l="17511" r="44726">
                        <a14:foregroundMark x1="17511" y1="38095" x2="23840" y2="25079"/>
                        <a14:foregroundMark x1="23840" y1="25079" x2="30591" y2="21270"/>
                        <a14:foregroundMark x1="24684" y1="18730" x2="33755" y2="17460"/>
                        <a14:foregroundMark x1="43038" y1="27937" x2="44726" y2="37143"/>
                        <a14:foregroundMark x1="17722" y1="57778" x2="18776" y2="57778"/>
                        <a14:foregroundMark x1="20253" y1="59683" x2="22152" y2="62540"/>
                        <a14:foregroundMark x1="22152" y1="63810" x2="22152" y2="63810"/>
                        <a14:foregroundMark x1="22996" y1="65079" x2="22996" y2="65079"/>
                        <a14:foregroundMark x1="23418" y1="63175" x2="23418" y2="63175"/>
                        <a14:foregroundMark x1="34388" y1="65714" x2="36498" y2="63175"/>
                        <a14:foregroundMark x1="35865" y1="65714" x2="35865" y2="65714"/>
                        <a14:foregroundMark x1="36287" y1="65714" x2="36498" y2="65397"/>
                        <a14:foregroundMark x1="36709" y1="65079" x2="36920" y2="65079"/>
                        <a14:foregroundMark x1="33755" y1="66667" x2="37342" y2="63492"/>
                        <a14:foregroundMark x1="37131" y1="64444" x2="37131" y2="64444"/>
                        <a14:foregroundMark x1="25738" y1="82540" x2="28059" y2="73333"/>
                        <a14:foregroundMark x1="32068" y1="80635" x2="33755" y2="81905"/>
                        <a14:foregroundMark x1="33966" y1="83175" x2="34388" y2="83175"/>
                      </a14:backgroundRemoval>
                    </a14:imgEffect>
                  </a14:imgLayer>
                </a14:imgProps>
              </a:ext>
              <a:ext uri="{28A0092B-C50C-407E-A947-70E740481C1C}">
                <a14:useLocalDpi xmlns:a14="http://schemas.microsoft.com/office/drawing/2010/main" val="0"/>
              </a:ext>
            </a:extLst>
          </a:blip>
          <a:srcRect l="15281" t="14372" r="53279" b="16311"/>
          <a:stretch/>
        </p:blipFill>
        <p:spPr bwMode="auto">
          <a:xfrm flipH="1">
            <a:off x="4608952" y="3157869"/>
            <a:ext cx="1580020" cy="231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1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00B22-49C7-49C0-8A3D-9EEE4DC32F9C}"/>
              </a:ext>
            </a:extLst>
          </p:cNvPr>
          <p:cNvSpPr/>
          <p:nvPr/>
        </p:nvSpPr>
        <p:spPr>
          <a:xfrm>
            <a:off x="0" y="1"/>
            <a:ext cx="12192000" cy="2918764"/>
          </a:xfrm>
          <a:prstGeom prst="rect">
            <a:avLst/>
          </a:prstGeom>
          <a:gradFill flip="none" rotWithShape="1">
            <a:gsLst>
              <a:gs pos="100000">
                <a:srgbClr val="F7F7F7"/>
              </a:gs>
              <a:gs pos="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DA907C-D931-4F10-8F31-00A4306C9E37}"/>
              </a:ext>
            </a:extLst>
          </p:cNvPr>
          <p:cNvPicPr>
            <a:picLocks noChangeAspect="1"/>
          </p:cNvPicPr>
          <p:nvPr/>
        </p:nvPicPr>
        <p:blipFill rotWithShape="1">
          <a:blip r:embed="rId2">
            <a:alphaModFix amt="20000"/>
          </a:blip>
          <a:srcRect t="48571"/>
          <a:stretch/>
        </p:blipFill>
        <p:spPr>
          <a:xfrm>
            <a:off x="0" y="0"/>
            <a:ext cx="12192000" cy="2918764"/>
          </a:xfrm>
          <a:prstGeom prst="rect">
            <a:avLst/>
          </a:prstGeom>
        </p:spPr>
      </p:pic>
      <p:sp>
        <p:nvSpPr>
          <p:cNvPr id="13" name="TextBox 12">
            <a:extLst>
              <a:ext uri="{FF2B5EF4-FFF2-40B4-BE49-F238E27FC236}">
                <a16:creationId xmlns:a16="http://schemas.microsoft.com/office/drawing/2014/main" id="{AE170592-521D-4A62-929B-F1BE18DEAED1}"/>
              </a:ext>
            </a:extLst>
          </p:cNvPr>
          <p:cNvSpPr txBox="1"/>
          <p:nvPr/>
        </p:nvSpPr>
        <p:spPr>
          <a:xfrm>
            <a:off x="2034203" y="3386300"/>
            <a:ext cx="5661515" cy="2339102"/>
          </a:xfrm>
          <a:prstGeom prst="rect">
            <a:avLst/>
          </a:prstGeom>
          <a:noFill/>
        </p:spPr>
        <p:txBody>
          <a:bodyPr wrap="square">
            <a:spAutoFit/>
          </a:bodyPr>
          <a:lstStyle/>
          <a:p>
            <a:r>
              <a:rPr lang="en-US" sz="2400" b="1" dirty="0">
                <a:latin typeface="Yu Gothic UI Light" panose="020B0300000000000000" pitchFamily="34" charset="-128"/>
                <a:ea typeface="Yu Gothic UI Light" panose="020B0300000000000000" pitchFamily="34" charset="-128"/>
              </a:rPr>
              <a:t>Try OVTLYR Absolutely </a:t>
            </a:r>
            <a:r>
              <a:rPr lang="en-US" sz="2400" b="1" dirty="0">
                <a:solidFill>
                  <a:srgbClr val="3BA1FE"/>
                </a:solidFill>
                <a:latin typeface="Yu Gothic UI Light" panose="020B0300000000000000" pitchFamily="34" charset="-128"/>
                <a:ea typeface="Yu Gothic UI Light" panose="020B0300000000000000" pitchFamily="34" charset="-128"/>
              </a:rPr>
              <a:t>FREE</a:t>
            </a:r>
            <a:r>
              <a:rPr lang="en-US" sz="2400" b="1" dirty="0">
                <a:latin typeface="Yu Gothic UI Light" panose="020B0300000000000000" pitchFamily="34" charset="-128"/>
                <a:ea typeface="Yu Gothic UI Light" panose="020B0300000000000000" pitchFamily="34" charset="-128"/>
              </a:rPr>
              <a:t> During Our Extended Pilot Launch Throughout 2021!</a:t>
            </a:r>
          </a:p>
          <a:p>
            <a:endParaRPr lang="en-US" sz="1400" dirty="0">
              <a:latin typeface="Yu Gothic UI Light" panose="020B0300000000000000" pitchFamily="34" charset="-128"/>
              <a:ea typeface="Yu Gothic UI Light" panose="020B0300000000000000" pitchFamily="34" charset="-128"/>
            </a:endParaRPr>
          </a:p>
          <a:p>
            <a:r>
              <a:rPr lang="en-US" sz="1400" dirty="0">
                <a:latin typeface="Yu Gothic UI Light" panose="020B0300000000000000" pitchFamily="34" charset="-128"/>
                <a:ea typeface="Yu Gothic UI Light" panose="020B0300000000000000" pitchFamily="34" charset="-128"/>
              </a:rPr>
              <a:t>We’re still adding features for the final release, but that’s no reason not to use the already capable OVTLYR data to improve your equity positions.</a:t>
            </a:r>
          </a:p>
          <a:p>
            <a:endParaRPr lang="en-US" sz="1400" dirty="0">
              <a:latin typeface="Yu Gothic UI Light" panose="020B0300000000000000" pitchFamily="34" charset="-128"/>
              <a:ea typeface="Yu Gothic UI Light" panose="020B0300000000000000" pitchFamily="34" charset="-128"/>
            </a:endParaRPr>
          </a:p>
          <a:p>
            <a:pPr marL="800100" lvl="1" indent="-342900">
              <a:buFont typeface="Arial" panose="020B0604020202020204" pitchFamily="34" charset="0"/>
              <a:buChar char="•"/>
            </a:pPr>
            <a:r>
              <a:rPr lang="en-US" sz="1400" dirty="0">
                <a:latin typeface="Yu Gothic UI Light" panose="020B0300000000000000" pitchFamily="34" charset="-128"/>
                <a:ea typeface="Yu Gothic UI Light" panose="020B0300000000000000" pitchFamily="34" charset="-128"/>
              </a:rPr>
              <a:t>Sign up with just an email. No billing info necessary!</a:t>
            </a:r>
          </a:p>
          <a:p>
            <a:pPr marL="800100" lvl="1" indent="-342900">
              <a:buFont typeface="Arial" panose="020B0604020202020204" pitchFamily="34" charset="0"/>
              <a:buChar char="•"/>
            </a:pPr>
            <a:r>
              <a:rPr lang="en-US" sz="1400" dirty="0">
                <a:latin typeface="Yu Gothic UI Light" panose="020B0300000000000000" pitchFamily="34" charset="-128"/>
                <a:ea typeface="Yu Gothic UI Light" panose="020B0300000000000000" pitchFamily="34" charset="-128"/>
              </a:rPr>
              <a:t>No contracts, no obligations. Month-to-month billing for premium plans after 2021.</a:t>
            </a:r>
          </a:p>
        </p:txBody>
      </p:sp>
      <p:sp>
        <p:nvSpPr>
          <p:cNvPr id="26" name="Rectangle: Rounded Corners 25">
            <a:extLst>
              <a:ext uri="{FF2B5EF4-FFF2-40B4-BE49-F238E27FC236}">
                <a16:creationId xmlns:a16="http://schemas.microsoft.com/office/drawing/2014/main" id="{7AD558B6-3D31-4A26-B2EC-F5E2C8ABECD3}"/>
              </a:ext>
            </a:extLst>
          </p:cNvPr>
          <p:cNvSpPr/>
          <p:nvPr/>
        </p:nvSpPr>
        <p:spPr>
          <a:xfrm>
            <a:off x="3387970" y="5830909"/>
            <a:ext cx="2953982" cy="782053"/>
          </a:xfrm>
          <a:prstGeom prst="roundRect">
            <a:avLst>
              <a:gd name="adj" fmla="val 50000"/>
            </a:avLst>
          </a:prstGeom>
          <a:solidFill>
            <a:srgbClr val="00F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Yu Gothic UI Semibold" panose="020B0700000000000000" pitchFamily="34" charset="-128"/>
                <a:ea typeface="Yu Gothic UI Semibold" panose="020B0700000000000000" pitchFamily="34" charset="-128"/>
              </a:rPr>
              <a:t>Join Our Pilot</a:t>
            </a:r>
          </a:p>
        </p:txBody>
      </p:sp>
      <p:pic>
        <p:nvPicPr>
          <p:cNvPr id="16" name="Picture 15">
            <a:extLst>
              <a:ext uri="{FF2B5EF4-FFF2-40B4-BE49-F238E27FC236}">
                <a16:creationId xmlns:a16="http://schemas.microsoft.com/office/drawing/2014/main" id="{F4477AAB-3450-4094-ABF7-1E0E39B71029}"/>
              </a:ext>
            </a:extLst>
          </p:cNvPr>
          <p:cNvPicPr>
            <a:picLocks noChangeAspect="1"/>
          </p:cNvPicPr>
          <p:nvPr/>
        </p:nvPicPr>
        <p:blipFill>
          <a:blip r:embed="rId3"/>
          <a:stretch>
            <a:fillRect/>
          </a:stretch>
        </p:blipFill>
        <p:spPr>
          <a:xfrm>
            <a:off x="7695718" y="2677656"/>
            <a:ext cx="2462079" cy="4180344"/>
          </a:xfrm>
          <a:prstGeom prst="rect">
            <a:avLst/>
          </a:prstGeom>
        </p:spPr>
      </p:pic>
    </p:spTree>
    <p:extLst>
      <p:ext uri="{BB962C8B-B14F-4D97-AF65-F5344CB8AC3E}">
        <p14:creationId xmlns:p14="http://schemas.microsoft.com/office/powerpoint/2010/main" val="31590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33BB3F-7DDC-45B7-A619-39A10E0F3C46}"/>
              </a:ext>
            </a:extLst>
          </p:cNvPr>
          <p:cNvSpPr/>
          <p:nvPr/>
        </p:nvSpPr>
        <p:spPr>
          <a:xfrm rot="10800000">
            <a:off x="0" y="2661138"/>
            <a:ext cx="12192000" cy="3335541"/>
          </a:xfrm>
          <a:prstGeom prst="rect">
            <a:avLst/>
          </a:prstGeom>
          <a:gradFill>
            <a:gsLst>
              <a:gs pos="0">
                <a:srgbClr val="46DBFF"/>
              </a:gs>
              <a:gs pos="86000">
                <a:srgbClr val="41A4FE"/>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92F7446-CF32-414D-B9BA-AF93EA50184F}"/>
              </a:ext>
            </a:extLst>
          </p:cNvPr>
          <p:cNvPicPr>
            <a:picLocks noChangeAspect="1"/>
          </p:cNvPicPr>
          <p:nvPr/>
        </p:nvPicPr>
        <p:blipFill rotWithShape="1">
          <a:blip r:embed="rId2"/>
          <a:srcRect l="42322" r="39528"/>
          <a:stretch/>
        </p:blipFill>
        <p:spPr>
          <a:xfrm>
            <a:off x="5052765" y="2796823"/>
            <a:ext cx="3064172" cy="3064172"/>
          </a:xfrm>
          <a:custGeom>
            <a:avLst/>
            <a:gdLst>
              <a:gd name="connsiteX0" fmla="*/ 1532086 w 3064172"/>
              <a:gd name="connsiteY0" fmla="*/ 0 h 3064172"/>
              <a:gd name="connsiteX1" fmla="*/ 3064172 w 3064172"/>
              <a:gd name="connsiteY1" fmla="*/ 1532086 h 3064172"/>
              <a:gd name="connsiteX2" fmla="*/ 1532086 w 3064172"/>
              <a:gd name="connsiteY2" fmla="*/ 3064172 h 3064172"/>
              <a:gd name="connsiteX3" fmla="*/ 0 w 3064172"/>
              <a:gd name="connsiteY3" fmla="*/ 1532086 h 3064172"/>
              <a:gd name="connsiteX4" fmla="*/ 1532086 w 3064172"/>
              <a:gd name="connsiteY4" fmla="*/ 0 h 306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72" h="3064172">
                <a:moveTo>
                  <a:pt x="1532086" y="0"/>
                </a:moveTo>
                <a:cubicBezTo>
                  <a:pt x="2378234" y="0"/>
                  <a:pt x="3064172" y="685938"/>
                  <a:pt x="3064172" y="1532086"/>
                </a:cubicBezTo>
                <a:cubicBezTo>
                  <a:pt x="3064172" y="2378234"/>
                  <a:pt x="2378234" y="3064172"/>
                  <a:pt x="1532086" y="3064172"/>
                </a:cubicBezTo>
                <a:cubicBezTo>
                  <a:pt x="685938" y="3064172"/>
                  <a:pt x="0" y="2378234"/>
                  <a:pt x="0" y="1532086"/>
                </a:cubicBezTo>
                <a:cubicBezTo>
                  <a:pt x="0" y="685938"/>
                  <a:pt x="685938" y="0"/>
                  <a:pt x="1532086" y="0"/>
                </a:cubicBezTo>
                <a:close/>
              </a:path>
            </a:pathLst>
          </a:custGeom>
        </p:spPr>
      </p:pic>
      <p:sp>
        <p:nvSpPr>
          <p:cNvPr id="5" name="Rectangle: Rounded Corners 4">
            <a:extLst>
              <a:ext uri="{FF2B5EF4-FFF2-40B4-BE49-F238E27FC236}">
                <a16:creationId xmlns:a16="http://schemas.microsoft.com/office/drawing/2014/main" id="{93C98BBE-6F5F-4CDD-8DAD-0B423D6C6016}"/>
              </a:ext>
            </a:extLst>
          </p:cNvPr>
          <p:cNvSpPr/>
          <p:nvPr/>
        </p:nvSpPr>
        <p:spPr>
          <a:xfrm>
            <a:off x="675157" y="386861"/>
            <a:ext cx="10841685" cy="2545647"/>
          </a:xfrm>
          <a:prstGeom prst="roundRect">
            <a:avLst>
              <a:gd name="adj" fmla="val 0"/>
            </a:avLst>
          </a:prstGeom>
          <a:solidFill>
            <a:schemeClr val="bg1"/>
          </a:solidFill>
          <a:ln>
            <a:noFill/>
          </a:ln>
          <a:effectLst>
            <a:outerShdw blurRad="101600" dist="762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FC03C2A-514A-4FB7-A2D4-A43E788F948A}"/>
              </a:ext>
            </a:extLst>
          </p:cNvPr>
          <p:cNvCxnSpPr>
            <a:cxnSpLocks/>
          </p:cNvCxnSpPr>
          <p:nvPr/>
        </p:nvCxnSpPr>
        <p:spPr>
          <a:xfrm>
            <a:off x="5798144" y="597875"/>
            <a:ext cx="0" cy="1169551"/>
          </a:xfrm>
          <a:prstGeom prst="line">
            <a:avLst/>
          </a:prstGeom>
          <a:ln w="63500" cap="rnd">
            <a:solidFill>
              <a:srgbClr val="3DA2FE"/>
            </a:solidFill>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C9DAF92-B2D2-4474-A33A-50395DB3B748}"/>
              </a:ext>
            </a:extLst>
          </p:cNvPr>
          <p:cNvCxnSpPr>
            <a:cxnSpLocks/>
          </p:cNvCxnSpPr>
          <p:nvPr/>
        </p:nvCxnSpPr>
        <p:spPr>
          <a:xfrm>
            <a:off x="5801845" y="2105791"/>
            <a:ext cx="0" cy="523220"/>
          </a:xfrm>
          <a:prstGeom prst="line">
            <a:avLst/>
          </a:prstGeom>
          <a:ln w="63500" cap="rnd">
            <a:solidFill>
              <a:srgbClr val="3DA2FE"/>
            </a:solidFill>
            <a:roun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A12CB9-7F7E-4056-A40C-BB0044A1497A}"/>
              </a:ext>
            </a:extLst>
          </p:cNvPr>
          <p:cNvSpPr txBox="1"/>
          <p:nvPr/>
        </p:nvSpPr>
        <p:spPr>
          <a:xfrm>
            <a:off x="2779450" y="767151"/>
            <a:ext cx="2676563"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Why Make </a:t>
            </a:r>
            <a:r>
              <a:rPr kumimoji="0" lang="en-US" sz="2400" b="1" i="0" u="none" strike="noStrike" kern="1200" cap="none" spc="0" normalizeH="0" baseline="0" noProof="0" dirty="0">
                <a:ln>
                  <a:noFill/>
                </a:ln>
                <a:solidFill>
                  <a:srgbClr val="3DA2FE"/>
                </a:solidFill>
                <a:effectLst/>
                <a:uLnTx/>
                <a:uFillTx/>
                <a:latin typeface="Yu Gothic UI Light" panose="020B0300000000000000" pitchFamily="34" charset="-128"/>
                <a:ea typeface="Yu Gothic UI Light" panose="020B0300000000000000" pitchFamily="34" charset="-128"/>
                <a:cs typeface="+mn-cs"/>
              </a:rPr>
              <a:t>OVTLYR</a:t>
            </a: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Widely Available?</a:t>
            </a:r>
            <a:endParaRPr kumimoji="0" lang="en-US"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endParaRPr>
          </a:p>
        </p:txBody>
      </p:sp>
      <p:sp>
        <p:nvSpPr>
          <p:cNvPr id="8" name="TextBox 7">
            <a:extLst>
              <a:ext uri="{FF2B5EF4-FFF2-40B4-BE49-F238E27FC236}">
                <a16:creationId xmlns:a16="http://schemas.microsoft.com/office/drawing/2014/main" id="{C78CED23-E68F-4DB6-98D8-C27EA173A108}"/>
              </a:ext>
            </a:extLst>
          </p:cNvPr>
          <p:cNvSpPr txBox="1"/>
          <p:nvPr/>
        </p:nvSpPr>
        <p:spPr>
          <a:xfrm>
            <a:off x="6108805" y="597875"/>
            <a:ext cx="5216770" cy="116955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Because it’s time to democratize the power of behavioral analytics and fundamentally change the way we all manage our investments.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Yu Gothic UI Light" panose="020B0300000000000000" pitchFamily="34" charset="-128"/>
              <a:ea typeface="Yu Gothic UI Light" panose="020B0300000000000000" pitchFamily="34"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It’s easy to say, “buy low &amp; sell high,” but it’s far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more difficult to do so when the pressure is on. </a:t>
            </a:r>
          </a:p>
        </p:txBody>
      </p:sp>
      <p:sp>
        <p:nvSpPr>
          <p:cNvPr id="9" name="TextBox 8">
            <a:extLst>
              <a:ext uri="{FF2B5EF4-FFF2-40B4-BE49-F238E27FC236}">
                <a16:creationId xmlns:a16="http://schemas.microsoft.com/office/drawing/2014/main" id="{ADAE57BB-C06B-4FB0-B4FE-6D0712E45A2B}"/>
              </a:ext>
            </a:extLst>
          </p:cNvPr>
          <p:cNvSpPr txBox="1"/>
          <p:nvPr/>
        </p:nvSpPr>
        <p:spPr>
          <a:xfrm>
            <a:off x="6108804" y="2136568"/>
            <a:ext cx="2848708"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We Need Your </a:t>
            </a:r>
            <a:r>
              <a:rPr kumimoji="0" lang="en-US" sz="2400" b="1" i="0" u="none" strike="noStrike" kern="1200" cap="none" spc="0" normalizeH="0" baseline="0" noProof="0" dirty="0">
                <a:ln>
                  <a:noFill/>
                </a:ln>
                <a:solidFill>
                  <a:srgbClr val="3DA2FE"/>
                </a:solidFill>
                <a:effectLst/>
                <a:uLnTx/>
                <a:uFillTx/>
                <a:latin typeface="Yu Gothic UI Light" panose="020B0300000000000000" pitchFamily="34" charset="-128"/>
                <a:ea typeface="Yu Gothic UI Light" panose="020B0300000000000000" pitchFamily="34" charset="-128"/>
                <a:cs typeface="+mn-cs"/>
              </a:rPr>
              <a:t>Help</a:t>
            </a: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a:t>
            </a:r>
            <a:endParaRPr kumimoji="0" lang="en-US"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endParaRPr>
          </a:p>
        </p:txBody>
      </p:sp>
      <p:sp>
        <p:nvSpPr>
          <p:cNvPr id="10" name="TextBox 9">
            <a:extLst>
              <a:ext uri="{FF2B5EF4-FFF2-40B4-BE49-F238E27FC236}">
                <a16:creationId xmlns:a16="http://schemas.microsoft.com/office/drawing/2014/main" id="{AEAA3EC4-D45E-4139-B595-01695BCBD364}"/>
              </a:ext>
            </a:extLst>
          </p:cNvPr>
          <p:cNvSpPr txBox="1"/>
          <p:nvPr/>
        </p:nvSpPr>
        <p:spPr>
          <a:xfrm>
            <a:off x="825399" y="2105791"/>
            <a:ext cx="4630615"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Feedback from our members helps us to build the solutions you want, the way you want it. We </a:t>
            </a:r>
            <a:r>
              <a:rPr kumimoji="0" lang="en-US" sz="1400" i="0" u="none" strike="noStrike" kern="1200" cap="none" spc="0" normalizeH="0" baseline="0" noProof="0" dirty="0">
                <a:ln>
                  <a:noFill/>
                </a:ln>
                <a:solidFill>
                  <a:srgbClr val="3DA2FE"/>
                </a:solidFill>
                <a:effectLst/>
                <a:uLnTx/>
                <a:uFillTx/>
                <a:latin typeface="Yu Gothic UI Light" panose="020B0300000000000000" pitchFamily="34" charset="-128"/>
                <a:ea typeface="Yu Gothic UI Light" panose="020B0300000000000000" pitchFamily="34" charset="-128"/>
                <a:cs typeface="+mn-cs"/>
              </a:rPr>
              <a:t>LOVE</a:t>
            </a:r>
            <a:r>
              <a:rPr kumimoji="0" lang="en-US" sz="1400"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 hearing from you!</a:t>
            </a:r>
          </a:p>
        </p:txBody>
      </p:sp>
      <p:pic>
        <p:nvPicPr>
          <p:cNvPr id="18" name="Picture 17">
            <a:extLst>
              <a:ext uri="{FF2B5EF4-FFF2-40B4-BE49-F238E27FC236}">
                <a16:creationId xmlns:a16="http://schemas.microsoft.com/office/drawing/2014/main" id="{24E30922-9D13-4E2A-A56A-8B404B6D3C15}"/>
              </a:ext>
            </a:extLst>
          </p:cNvPr>
          <p:cNvPicPr>
            <a:picLocks noChangeAspect="1"/>
          </p:cNvPicPr>
          <p:nvPr/>
        </p:nvPicPr>
        <p:blipFill rotWithShape="1">
          <a:blip r:embed="rId3"/>
          <a:srcRect l="8484" t="75582" r="9069" b="8266"/>
          <a:stretch/>
        </p:blipFill>
        <p:spPr>
          <a:xfrm>
            <a:off x="885092" y="5996679"/>
            <a:ext cx="10421816" cy="861321"/>
          </a:xfrm>
          <a:prstGeom prst="rect">
            <a:avLst/>
          </a:prstGeom>
        </p:spPr>
      </p:pic>
      <p:sp>
        <p:nvSpPr>
          <p:cNvPr id="26" name="TextBox 25">
            <a:extLst>
              <a:ext uri="{FF2B5EF4-FFF2-40B4-BE49-F238E27FC236}">
                <a16:creationId xmlns:a16="http://schemas.microsoft.com/office/drawing/2014/main" id="{D12FF065-A599-424D-BD50-A74A31BC740E}"/>
              </a:ext>
            </a:extLst>
          </p:cNvPr>
          <p:cNvSpPr txBox="1"/>
          <p:nvPr/>
        </p:nvSpPr>
        <p:spPr>
          <a:xfrm>
            <a:off x="8487508" y="3429000"/>
            <a:ext cx="3030415"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Yu Gothic UI Light" panose="020B0300000000000000" pitchFamily="34" charset="-128"/>
                <a:ea typeface="Yu Gothic UI Light" panose="020B0300000000000000" pitchFamily="34" charset="-128"/>
                <a:cs typeface="+mn-cs"/>
              </a:rPr>
              <a:t>Subscribe</a:t>
            </a:r>
            <a:r>
              <a:rPr kumimoji="0" lang="en-US" sz="2400" i="0" u="none" strike="noStrike" kern="1200" cap="none" spc="0" normalizeH="0" baseline="0" noProof="0" dirty="0">
                <a:ln>
                  <a:noFill/>
                </a:ln>
                <a:solidFill>
                  <a:schemeClr val="bg1"/>
                </a:solidFill>
                <a:effectLst/>
                <a:uLnTx/>
                <a:uFillTx/>
                <a:latin typeface="Yu Gothic UI Light" panose="020B0300000000000000" pitchFamily="34" charset="-128"/>
                <a:ea typeface="Yu Gothic UI Light" panose="020B0300000000000000" pitchFamily="34" charset="-128"/>
                <a:cs typeface="+mn-cs"/>
              </a:rPr>
              <a:t> to me on</a:t>
            </a:r>
          </a:p>
        </p:txBody>
      </p:sp>
      <p:cxnSp>
        <p:nvCxnSpPr>
          <p:cNvPr id="28" name="Straight Arrow Connector 27">
            <a:extLst>
              <a:ext uri="{FF2B5EF4-FFF2-40B4-BE49-F238E27FC236}">
                <a16:creationId xmlns:a16="http://schemas.microsoft.com/office/drawing/2014/main" id="{C53B8DCD-7794-4789-BB43-FE2FC28D1185}"/>
              </a:ext>
            </a:extLst>
          </p:cNvPr>
          <p:cNvCxnSpPr>
            <a:cxnSpLocks/>
          </p:cNvCxnSpPr>
          <p:nvPr/>
        </p:nvCxnSpPr>
        <p:spPr>
          <a:xfrm>
            <a:off x="11261237" y="3429000"/>
            <a:ext cx="0" cy="461665"/>
          </a:xfrm>
          <a:prstGeom prst="straightConnector1">
            <a:avLst/>
          </a:prstGeom>
          <a:ln w="31750" cap="rnd">
            <a:solidFill>
              <a:schemeClr val="bg1"/>
            </a:solidFill>
            <a:round/>
            <a:tailEnd type="arrow"/>
          </a:ln>
        </p:spPr>
        <p:style>
          <a:lnRef idx="1">
            <a:schemeClr val="accent1"/>
          </a:lnRef>
          <a:fillRef idx="0">
            <a:schemeClr val="accent1"/>
          </a:fillRef>
          <a:effectRef idx="0">
            <a:schemeClr val="accent1"/>
          </a:effectRef>
          <a:fontRef idx="minor">
            <a:schemeClr val="tx1"/>
          </a:fontRef>
        </p:style>
      </p:cxnSp>
      <p:pic>
        <p:nvPicPr>
          <p:cNvPr id="6146" name="Picture 2">
            <a:hlinkClick r:id="rId4"/>
            <a:extLst>
              <a:ext uri="{FF2B5EF4-FFF2-40B4-BE49-F238E27FC236}">
                <a16:creationId xmlns:a16="http://schemas.microsoft.com/office/drawing/2014/main" id="{3A6EEF3B-DC85-42F7-9566-7146631C5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414" y="4132708"/>
            <a:ext cx="3030416" cy="127372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0EB6EB8-53B7-4D2D-87AF-B70D46AA6696}"/>
              </a:ext>
            </a:extLst>
          </p:cNvPr>
          <p:cNvSpPr txBox="1"/>
          <p:nvPr/>
        </p:nvSpPr>
        <p:spPr>
          <a:xfrm>
            <a:off x="674076" y="3428702"/>
            <a:ext cx="4280691"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schemeClr val="bg1"/>
                </a:solidFill>
                <a:effectLst/>
                <a:uLnTx/>
                <a:uFillTx/>
                <a:latin typeface="Yu Gothic UI Light" panose="020B0300000000000000" pitchFamily="34" charset="-128"/>
                <a:ea typeface="Yu Gothic UI Light" panose="020B0300000000000000" pitchFamily="34" charset="-128"/>
                <a:cs typeface="+mn-cs"/>
              </a:rPr>
              <a:t>Want to Watch our Co-Founder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Yu Gothic UI Light" panose="020B0300000000000000" pitchFamily="34" charset="-128"/>
                <a:ea typeface="Yu Gothic UI Light" panose="020B0300000000000000" pitchFamily="34" charset="-128"/>
              </a:rPr>
              <a:t>Mahesh Kashyap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schemeClr val="bg1"/>
                </a:solidFill>
                <a:effectLst/>
                <a:uLnTx/>
                <a:uFillTx/>
                <a:latin typeface="Yu Gothic UI Light" panose="020B0300000000000000" pitchFamily="34" charset="-128"/>
                <a:ea typeface="Yu Gothic UI Light" panose="020B0300000000000000" pitchFamily="34" charset="-128"/>
                <a:cs typeface="+mn-cs"/>
              </a:rPr>
              <a:t>Manage His Personal Portfolio Using OVTLYR?</a:t>
            </a:r>
            <a:endParaRPr kumimoji="0" lang="en-US" u="none" strike="noStrike" kern="1200" cap="none" spc="0" normalizeH="0" baseline="0" noProof="0" dirty="0">
              <a:ln>
                <a:noFill/>
              </a:ln>
              <a:solidFill>
                <a:schemeClr val="bg1"/>
              </a:solidFill>
              <a:effectLst/>
              <a:uLnTx/>
              <a:uFillTx/>
              <a:latin typeface="Yu Gothic UI Light" panose="020B0300000000000000" pitchFamily="34" charset="-128"/>
              <a:ea typeface="Yu Gothic UI Light" panose="020B0300000000000000" pitchFamily="34" charset="-128"/>
              <a:cs typeface="+mn-cs"/>
            </a:endParaRPr>
          </a:p>
        </p:txBody>
      </p:sp>
      <p:pic>
        <p:nvPicPr>
          <p:cNvPr id="35" name="Picture 2">
            <a:extLst>
              <a:ext uri="{FF2B5EF4-FFF2-40B4-BE49-F238E27FC236}">
                <a16:creationId xmlns:a16="http://schemas.microsoft.com/office/drawing/2014/main" id="{2061B480-0924-4477-BD1F-3149A20911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143" b="81905" l="14979" r="47468">
                        <a14:foregroundMark x1="21941" y1="20317" x2="31224" y2="17460"/>
                        <a14:foregroundMark x1="25105" y1="78730" x2="27004" y2="80635"/>
                        <a14:foregroundMark x1="33966" y1="81905" x2="34810" y2="81905"/>
                      </a14:backgroundRemoval>
                    </a14:imgEffect>
                  </a14:imgLayer>
                </a14:imgProps>
              </a:ext>
              <a:ext uri="{28A0092B-C50C-407E-A947-70E740481C1C}">
                <a14:useLocalDpi xmlns:a14="http://schemas.microsoft.com/office/drawing/2010/main" val="0"/>
              </a:ext>
            </a:extLst>
          </a:blip>
          <a:srcRect l="11064" t="14032" r="47959" b="14030"/>
          <a:stretch/>
        </p:blipFill>
        <p:spPr bwMode="auto">
          <a:xfrm flipH="1">
            <a:off x="1706133" y="882594"/>
            <a:ext cx="1074835" cy="1253974"/>
          </a:xfrm>
          <a:prstGeom prst="rect">
            <a:avLst/>
          </a:prstGeom>
          <a:noFill/>
          <a:extLst>
            <a:ext uri="{909E8E84-426E-40DD-AFC4-6F175D3DCCD1}">
              <a14:hiddenFill xmlns:a14="http://schemas.microsoft.com/office/drawing/2010/main">
                <a:solidFill>
                  <a:srgbClr val="FFFFFF"/>
                </a:solidFill>
              </a14:hiddenFill>
            </a:ext>
          </a:extLst>
        </p:spPr>
      </p:pic>
      <p:sp>
        <p:nvSpPr>
          <p:cNvPr id="31" name="Heart 30">
            <a:extLst>
              <a:ext uri="{FF2B5EF4-FFF2-40B4-BE49-F238E27FC236}">
                <a16:creationId xmlns:a16="http://schemas.microsoft.com/office/drawing/2014/main" id="{6E214BCF-4ED6-4C3C-8B7C-810B4E79E161}"/>
              </a:ext>
            </a:extLst>
          </p:cNvPr>
          <p:cNvSpPr>
            <a:spLocks noChangeAspect="1"/>
          </p:cNvSpPr>
          <p:nvPr/>
        </p:nvSpPr>
        <p:spPr>
          <a:xfrm rot="20995782">
            <a:off x="1591833" y="1463931"/>
            <a:ext cx="228600" cy="182880"/>
          </a:xfrm>
          <a:prstGeom prst="hear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art 36">
            <a:extLst>
              <a:ext uri="{FF2B5EF4-FFF2-40B4-BE49-F238E27FC236}">
                <a16:creationId xmlns:a16="http://schemas.microsoft.com/office/drawing/2014/main" id="{43E1798A-05E0-4D99-B9FA-2865FCCC11F4}"/>
              </a:ext>
            </a:extLst>
          </p:cNvPr>
          <p:cNvSpPr>
            <a:spLocks noChangeAspect="1"/>
          </p:cNvSpPr>
          <p:nvPr/>
        </p:nvSpPr>
        <p:spPr>
          <a:xfrm rot="1851886">
            <a:off x="2630485" y="1551813"/>
            <a:ext cx="182880" cy="146304"/>
          </a:xfrm>
          <a:prstGeom prst="hear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art 37">
            <a:extLst>
              <a:ext uri="{FF2B5EF4-FFF2-40B4-BE49-F238E27FC236}">
                <a16:creationId xmlns:a16="http://schemas.microsoft.com/office/drawing/2014/main" id="{196D211A-4E2F-491E-A72C-6E792E0C5965}"/>
              </a:ext>
            </a:extLst>
          </p:cNvPr>
          <p:cNvSpPr>
            <a:spLocks noChangeAspect="1"/>
          </p:cNvSpPr>
          <p:nvPr/>
        </p:nvSpPr>
        <p:spPr>
          <a:xfrm rot="20097866">
            <a:off x="1541820" y="1683077"/>
            <a:ext cx="114300" cy="91440"/>
          </a:xfrm>
          <a:prstGeom prst="hear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a:extLst>
              <a:ext uri="{FF2B5EF4-FFF2-40B4-BE49-F238E27FC236}">
                <a16:creationId xmlns:a16="http://schemas.microsoft.com/office/drawing/2014/main" id="{C5DD6401-6856-4944-89F8-A7638AF8CBC2}"/>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549" b="85654" l="71730" r="91350">
                        <a14:foregroundMark x1="71730" y1="32911" x2="74684" y2="38397"/>
                        <a14:foregroundMark x1="72363" y1="25738" x2="82068" y2="15612"/>
                        <a14:foregroundMark x1="82068" y1="15612" x2="85021" y2="14768"/>
                        <a14:foregroundMark x1="77848" y1="11814" x2="85654" y2="12236"/>
                        <a14:foregroundMark x1="89873" y1="21519" x2="90084" y2="34177"/>
                        <a14:foregroundMark x1="91561" y1="28270" x2="91772" y2="30380"/>
                        <a14:foregroundMark x1="91350" y1="26160" x2="91350" y2="26160"/>
                        <a14:foregroundMark x1="90295" y1="37975" x2="90295" y2="37975"/>
                        <a14:foregroundMark x1="79536" y1="84810" x2="79958" y2="76371"/>
                        <a14:foregroundMark x1="82911" y1="84388" x2="84599" y2="85654"/>
                        <a14:foregroundMark x1="80591" y1="38819" x2="82700" y2="40506"/>
                        <a14:backgroundMark x1="85232" y1="47257" x2="85232" y2="47257"/>
                        <a14:backgroundMark x1="79747" y1="48101" x2="79747" y2="48101"/>
                        <a14:backgroundMark x1="83122" y1="48101" x2="83122" y2="48101"/>
                        <a14:backgroundMark x1="77848" y1="47257" x2="77848" y2="47257"/>
                      </a14:backgroundRemoval>
                    </a14:imgEffect>
                  </a14:imgLayer>
                </a14:imgProps>
              </a:ext>
              <a:ext uri="{28A0092B-C50C-407E-A947-70E740481C1C}">
                <a14:useLocalDpi xmlns:a14="http://schemas.microsoft.com/office/drawing/2010/main" val="0"/>
              </a:ext>
            </a:extLst>
          </a:blip>
          <a:srcRect l="70342" t="8960" r="7273" b="34512"/>
          <a:stretch/>
        </p:blipFill>
        <p:spPr bwMode="auto">
          <a:xfrm>
            <a:off x="9061290" y="1887320"/>
            <a:ext cx="827791" cy="104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24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2DD014-24F5-458E-A2DC-D88B0DBDC7D3}"/>
              </a:ext>
            </a:extLst>
          </p:cNvPr>
          <p:cNvSpPr/>
          <p:nvPr/>
        </p:nvSpPr>
        <p:spPr>
          <a:xfrm>
            <a:off x="0" y="0"/>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C3DEAC-28B1-450E-8E95-6ADD0D230DA3}"/>
              </a:ext>
            </a:extLst>
          </p:cNvPr>
          <p:cNvSpPr txBox="1"/>
          <p:nvPr/>
        </p:nvSpPr>
        <p:spPr>
          <a:xfrm>
            <a:off x="465222" y="1079659"/>
            <a:ext cx="112615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DA2FE"/>
                </a:solidFill>
                <a:effectLst/>
                <a:uLnTx/>
                <a:uFillTx/>
                <a:latin typeface="Yu Gothic UI Light" panose="020B0300000000000000" pitchFamily="34" charset="-128"/>
                <a:ea typeface="Yu Gothic UI Light" panose="020B0300000000000000" pitchFamily="34" charset="-128"/>
                <a:cs typeface="+mn-cs"/>
              </a:rPr>
              <a:t>Frequently</a:t>
            </a:r>
            <a:r>
              <a:rPr kumimoji="0" lang="en-US" sz="2400"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rPr>
              <a:t> Asked Questions</a:t>
            </a:r>
            <a:endParaRPr kumimoji="0" lang="en-US" b="1" i="0" u="none" strike="noStrike" kern="1200" cap="none" spc="0" normalizeH="0" baseline="0" noProof="0" dirty="0">
              <a:ln>
                <a:noFill/>
              </a:ln>
              <a:solidFill>
                <a:prstClr val="black"/>
              </a:solidFill>
              <a:effectLst/>
              <a:uLnTx/>
              <a:uFillTx/>
              <a:latin typeface="Yu Gothic UI Light" panose="020B0300000000000000" pitchFamily="34" charset="-128"/>
              <a:ea typeface="Yu Gothic UI Light" panose="020B0300000000000000" pitchFamily="34" charset="-128"/>
              <a:cs typeface="+mn-cs"/>
            </a:endParaRPr>
          </a:p>
        </p:txBody>
      </p:sp>
      <p:pic>
        <p:nvPicPr>
          <p:cNvPr id="7" name="Picture 2">
            <a:extLst>
              <a:ext uri="{FF2B5EF4-FFF2-40B4-BE49-F238E27FC236}">
                <a16:creationId xmlns:a16="http://schemas.microsoft.com/office/drawing/2014/main" id="{9E335DA6-1ED1-4F37-BC66-3C8C8AD396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6034" y1="82540" x2="66034" y2="82540"/>
                        <a14:foregroundMark x1="66456" y1="82540" x2="66456" y2="82540"/>
                        <a14:foregroundMark x1="69198" y1="81905" x2="69198" y2="81905"/>
                      </a14:backgroundRemoval>
                    </a14:imgEffect>
                  </a14:imgLayer>
                </a14:imgProps>
              </a:ext>
              <a:ext uri="{28A0092B-C50C-407E-A947-70E740481C1C}">
                <a14:useLocalDpi xmlns:a14="http://schemas.microsoft.com/office/drawing/2010/main" val="0"/>
              </a:ext>
            </a:extLst>
          </a:blip>
          <a:srcRect l="54276" t="13945" r="15872" b="16055"/>
          <a:stretch/>
        </p:blipFill>
        <p:spPr bwMode="auto">
          <a:xfrm>
            <a:off x="8430532" y="89207"/>
            <a:ext cx="1347789" cy="210026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B992772D-3C35-4F41-84C0-7611B05FCEE6}"/>
              </a:ext>
            </a:extLst>
          </p:cNvPr>
          <p:cNvCxnSpPr>
            <a:cxnSpLocks/>
          </p:cNvCxnSpPr>
          <p:nvPr/>
        </p:nvCxnSpPr>
        <p:spPr>
          <a:xfrm>
            <a:off x="4446201" y="1633873"/>
            <a:ext cx="3291840" cy="0"/>
          </a:xfrm>
          <a:prstGeom prst="line">
            <a:avLst/>
          </a:prstGeom>
          <a:ln w="63500" cap="rnd">
            <a:solidFill>
              <a:srgbClr val="3DA2FE"/>
            </a:solidFill>
            <a:roun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CFC9E29-E0C6-4056-BEED-2BD24B0BCC48}"/>
              </a:ext>
            </a:extLst>
          </p:cNvPr>
          <p:cNvSpPr/>
          <p:nvPr/>
        </p:nvSpPr>
        <p:spPr>
          <a:xfrm>
            <a:off x="465222" y="2362897"/>
            <a:ext cx="11261558" cy="461665"/>
          </a:xfrm>
          <a:prstGeom prst="roundRect">
            <a:avLst>
              <a:gd name="adj" fmla="val 0"/>
            </a:avLst>
          </a:prstGeom>
          <a:solidFill>
            <a:srgbClr val="3DA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Yu Gothic UI Light" panose="020B0300000000000000" pitchFamily="34" charset="-128"/>
                <a:ea typeface="Yu Gothic UI Light" panose="020B0300000000000000" pitchFamily="34" charset="-128"/>
              </a:rPr>
              <a:t>1.   What is Behavioral Finance?</a:t>
            </a:r>
          </a:p>
        </p:txBody>
      </p:sp>
      <p:sp>
        <p:nvSpPr>
          <p:cNvPr id="18" name="TextBox 17">
            <a:extLst>
              <a:ext uri="{FF2B5EF4-FFF2-40B4-BE49-F238E27FC236}">
                <a16:creationId xmlns:a16="http://schemas.microsoft.com/office/drawing/2014/main" id="{D4C55193-53EB-4766-8365-5756E0F97F20}"/>
              </a:ext>
            </a:extLst>
          </p:cNvPr>
          <p:cNvSpPr txBox="1"/>
          <p:nvPr/>
        </p:nvSpPr>
        <p:spPr>
          <a:xfrm>
            <a:off x="914400" y="2918493"/>
            <a:ext cx="10355442" cy="1384995"/>
          </a:xfrm>
          <a:prstGeom prst="rect">
            <a:avLst/>
          </a:prstGeom>
          <a:noFill/>
        </p:spPr>
        <p:txBody>
          <a:bodyPr wrap="square">
            <a:spAutoFit/>
          </a:bodyPr>
          <a:lstStyle/>
          <a:p>
            <a:r>
              <a:rPr lang="en-US" sz="1400" dirty="0">
                <a:latin typeface="Yu Gothic UI Light" panose="020B0300000000000000" pitchFamily="34" charset="-128"/>
                <a:ea typeface="Yu Gothic UI Light" panose="020B0300000000000000" pitchFamily="34" charset="-128"/>
              </a:rPr>
              <a:t>Behavioral Finance is the study of how psychological influences impact market outcomes. It’s about knowing how over 200 cognitive biases affect the way you – and every other investor – approach the market.</a:t>
            </a:r>
          </a:p>
          <a:p>
            <a:r>
              <a:rPr lang="en-US" sz="1400" dirty="0">
                <a:latin typeface="Yu Gothic UI Light" panose="020B0300000000000000" pitchFamily="34" charset="-128"/>
                <a:ea typeface="Yu Gothic UI Light" panose="020B0300000000000000" pitchFamily="34" charset="-128"/>
              </a:rPr>
              <a:t> </a:t>
            </a:r>
          </a:p>
          <a:p>
            <a:r>
              <a:rPr lang="en-US" sz="1400" dirty="0">
                <a:latin typeface="Yu Gothic UI Light" panose="020B0300000000000000" pitchFamily="34" charset="-128"/>
                <a:ea typeface="Yu Gothic UI Light" panose="020B0300000000000000" pitchFamily="34" charset="-128"/>
              </a:rPr>
              <a:t>Some of the measured biases OVTLYR behavioral analytics are derived from evolve incrementally, whereas others may shift dramatically (typically in conjunction with a major catalytic event, but not always). Datapoints are collected daily prior to running the trajectory prediction model, and likewise the portal is updated daily prior to market open.</a:t>
            </a:r>
          </a:p>
        </p:txBody>
      </p:sp>
      <p:sp>
        <p:nvSpPr>
          <p:cNvPr id="20" name="Rectangle: Rounded Corners 19">
            <a:extLst>
              <a:ext uri="{FF2B5EF4-FFF2-40B4-BE49-F238E27FC236}">
                <a16:creationId xmlns:a16="http://schemas.microsoft.com/office/drawing/2014/main" id="{05B408BB-7617-487C-8ABD-4B2CCFD542BF}"/>
              </a:ext>
            </a:extLst>
          </p:cNvPr>
          <p:cNvSpPr/>
          <p:nvPr/>
        </p:nvSpPr>
        <p:spPr>
          <a:xfrm>
            <a:off x="461342" y="4397419"/>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2.   Why are Behavioral Analytics Important?</a:t>
            </a:r>
          </a:p>
        </p:txBody>
      </p:sp>
      <p:sp>
        <p:nvSpPr>
          <p:cNvPr id="21" name="Rectangle: Rounded Corners 20">
            <a:extLst>
              <a:ext uri="{FF2B5EF4-FFF2-40B4-BE49-F238E27FC236}">
                <a16:creationId xmlns:a16="http://schemas.microsoft.com/office/drawing/2014/main" id="{F5669A26-A0CC-4962-A50A-D3BBA8344839}"/>
              </a:ext>
            </a:extLst>
          </p:cNvPr>
          <p:cNvSpPr/>
          <p:nvPr/>
        </p:nvSpPr>
        <p:spPr>
          <a:xfrm>
            <a:off x="461342" y="4953015"/>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3.   What Does a Typical Position Duration with OVTLYR Look Like?</a:t>
            </a:r>
          </a:p>
        </p:txBody>
      </p:sp>
      <p:sp>
        <p:nvSpPr>
          <p:cNvPr id="22" name="Rectangle: Rounded Corners 21">
            <a:extLst>
              <a:ext uri="{FF2B5EF4-FFF2-40B4-BE49-F238E27FC236}">
                <a16:creationId xmlns:a16="http://schemas.microsoft.com/office/drawing/2014/main" id="{9E992D5D-75B4-4A7B-AF0A-11CD19DABA56}"/>
              </a:ext>
            </a:extLst>
          </p:cNvPr>
          <p:cNvSpPr/>
          <p:nvPr/>
        </p:nvSpPr>
        <p:spPr>
          <a:xfrm>
            <a:off x="461342" y="5508611"/>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4.   What do the Discount and Premium Lists Represent?</a:t>
            </a:r>
          </a:p>
        </p:txBody>
      </p:sp>
      <p:sp>
        <p:nvSpPr>
          <p:cNvPr id="23" name="Rectangle: Rounded Corners 22">
            <a:extLst>
              <a:ext uri="{FF2B5EF4-FFF2-40B4-BE49-F238E27FC236}">
                <a16:creationId xmlns:a16="http://schemas.microsoft.com/office/drawing/2014/main" id="{2119C92D-8341-4797-B67C-1E348B2AEE91}"/>
              </a:ext>
            </a:extLst>
          </p:cNvPr>
          <p:cNvSpPr/>
          <p:nvPr/>
        </p:nvSpPr>
        <p:spPr>
          <a:xfrm>
            <a:off x="469100" y="6064207"/>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5.   Will OVTLYR Help Me Identify Opportunities to Short a Stock?</a:t>
            </a:r>
          </a:p>
        </p:txBody>
      </p:sp>
    </p:spTree>
    <p:extLst>
      <p:ext uri="{BB962C8B-B14F-4D97-AF65-F5344CB8AC3E}">
        <p14:creationId xmlns:p14="http://schemas.microsoft.com/office/powerpoint/2010/main" val="41135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C8763F-835B-45F6-9FCD-CFBB2CC893E8}"/>
              </a:ext>
            </a:extLst>
          </p:cNvPr>
          <p:cNvSpPr/>
          <p:nvPr/>
        </p:nvSpPr>
        <p:spPr>
          <a:xfrm>
            <a:off x="0" y="0"/>
            <a:ext cx="12192000" cy="388917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ACE6E01-FB97-486A-9C37-EF2A2218A439}"/>
              </a:ext>
            </a:extLst>
          </p:cNvPr>
          <p:cNvSpPr/>
          <p:nvPr/>
        </p:nvSpPr>
        <p:spPr>
          <a:xfrm>
            <a:off x="476858" y="2222384"/>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10.  Are there Certain Times when Data is Unavailable?</a:t>
            </a:r>
          </a:p>
        </p:txBody>
      </p:sp>
      <p:sp>
        <p:nvSpPr>
          <p:cNvPr id="6" name="Rectangle: Rounded Corners 5">
            <a:extLst>
              <a:ext uri="{FF2B5EF4-FFF2-40B4-BE49-F238E27FC236}">
                <a16:creationId xmlns:a16="http://schemas.microsoft.com/office/drawing/2014/main" id="{240CB7F9-28DB-447D-90CF-A1B89AE3048F}"/>
              </a:ext>
            </a:extLst>
          </p:cNvPr>
          <p:cNvSpPr/>
          <p:nvPr/>
        </p:nvSpPr>
        <p:spPr>
          <a:xfrm>
            <a:off x="476858" y="2777980"/>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11.  What Assets Does OVTLYR Cover?</a:t>
            </a:r>
          </a:p>
        </p:txBody>
      </p:sp>
      <p:sp>
        <p:nvSpPr>
          <p:cNvPr id="7" name="Rectangle: Rounded Corners 6">
            <a:extLst>
              <a:ext uri="{FF2B5EF4-FFF2-40B4-BE49-F238E27FC236}">
                <a16:creationId xmlns:a16="http://schemas.microsoft.com/office/drawing/2014/main" id="{528C28AD-A69C-42A5-BD06-81DCA7B0AFD7}"/>
              </a:ext>
            </a:extLst>
          </p:cNvPr>
          <p:cNvSpPr/>
          <p:nvPr/>
        </p:nvSpPr>
        <p:spPr>
          <a:xfrm>
            <a:off x="476858" y="3333576"/>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12.  Why Can’t I Find ____ Stock?</a:t>
            </a:r>
          </a:p>
        </p:txBody>
      </p:sp>
      <p:sp>
        <p:nvSpPr>
          <p:cNvPr id="9" name="Rectangle: Rounded Corners 8">
            <a:extLst>
              <a:ext uri="{FF2B5EF4-FFF2-40B4-BE49-F238E27FC236}">
                <a16:creationId xmlns:a16="http://schemas.microsoft.com/office/drawing/2014/main" id="{6E0CB2B0-0617-41EB-B068-B967EE177C57}"/>
              </a:ext>
            </a:extLst>
          </p:cNvPr>
          <p:cNvSpPr/>
          <p:nvPr/>
        </p:nvSpPr>
        <p:spPr>
          <a:xfrm>
            <a:off x="469100" y="0"/>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6.   Where Can I Learn More About How to Use OVTLYR?</a:t>
            </a:r>
          </a:p>
        </p:txBody>
      </p:sp>
      <p:sp>
        <p:nvSpPr>
          <p:cNvPr id="10" name="Rectangle: Rounded Corners 9">
            <a:extLst>
              <a:ext uri="{FF2B5EF4-FFF2-40B4-BE49-F238E27FC236}">
                <a16:creationId xmlns:a16="http://schemas.microsoft.com/office/drawing/2014/main" id="{9C8F473D-2966-4F7E-970A-649250A0F980}"/>
              </a:ext>
            </a:extLst>
          </p:cNvPr>
          <p:cNvSpPr/>
          <p:nvPr/>
        </p:nvSpPr>
        <p:spPr>
          <a:xfrm>
            <a:off x="469100" y="555596"/>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7.   Does OVTLYR “Re-Paint” Charts?</a:t>
            </a:r>
          </a:p>
        </p:txBody>
      </p:sp>
      <p:sp>
        <p:nvSpPr>
          <p:cNvPr id="11" name="Rectangle: Rounded Corners 10">
            <a:extLst>
              <a:ext uri="{FF2B5EF4-FFF2-40B4-BE49-F238E27FC236}">
                <a16:creationId xmlns:a16="http://schemas.microsoft.com/office/drawing/2014/main" id="{D89C9522-6EE9-4FA1-B3E8-28E0B3683C69}"/>
              </a:ext>
            </a:extLst>
          </p:cNvPr>
          <p:cNvSpPr/>
          <p:nvPr/>
        </p:nvSpPr>
        <p:spPr>
          <a:xfrm>
            <a:off x="469100" y="1111192"/>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8.   Why do I See a Different Close Price for a Stock on Another Website?</a:t>
            </a:r>
          </a:p>
        </p:txBody>
      </p:sp>
      <p:sp>
        <p:nvSpPr>
          <p:cNvPr id="12" name="Rectangle: Rounded Corners 11">
            <a:extLst>
              <a:ext uri="{FF2B5EF4-FFF2-40B4-BE49-F238E27FC236}">
                <a16:creationId xmlns:a16="http://schemas.microsoft.com/office/drawing/2014/main" id="{F204782C-C272-4FB3-B04D-7A16D262FDAE}"/>
              </a:ext>
            </a:extLst>
          </p:cNvPr>
          <p:cNvSpPr/>
          <p:nvPr/>
        </p:nvSpPr>
        <p:spPr>
          <a:xfrm>
            <a:off x="476858" y="1666788"/>
            <a:ext cx="11261558" cy="46166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Yu Gothic UI Light" panose="020B0300000000000000" pitchFamily="34" charset="-128"/>
                <a:ea typeface="Yu Gothic UI Light" panose="020B0300000000000000" pitchFamily="34" charset="-128"/>
              </a:rPr>
              <a:t>9.   Why is Data Unavailable After a Stock Split?</a:t>
            </a:r>
          </a:p>
        </p:txBody>
      </p:sp>
    </p:spTree>
    <p:extLst>
      <p:ext uri="{BB962C8B-B14F-4D97-AF65-F5344CB8AC3E}">
        <p14:creationId xmlns:p14="http://schemas.microsoft.com/office/powerpoint/2010/main" val="392801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D896E3-258D-4EE9-9AC2-C14B01C65E7D}"/>
              </a:ext>
            </a:extLst>
          </p:cNvPr>
          <p:cNvPicPr>
            <a:picLocks noChangeAspect="1"/>
          </p:cNvPicPr>
          <p:nvPr/>
        </p:nvPicPr>
        <p:blipFill rotWithShape="1">
          <a:blip r:embed="rId2"/>
          <a:srcRect t="14546" b="3261"/>
          <a:stretch/>
        </p:blipFill>
        <p:spPr>
          <a:xfrm>
            <a:off x="0" y="3423747"/>
            <a:ext cx="9904021" cy="3434253"/>
          </a:xfrm>
          <a:prstGeom prst="rect">
            <a:avLst/>
          </a:prstGeom>
        </p:spPr>
      </p:pic>
      <p:pic>
        <p:nvPicPr>
          <p:cNvPr id="5" name="Picture 4">
            <a:extLst>
              <a:ext uri="{FF2B5EF4-FFF2-40B4-BE49-F238E27FC236}">
                <a16:creationId xmlns:a16="http://schemas.microsoft.com/office/drawing/2014/main" id="{4D313277-16D5-455B-B3C9-28297B4169B0}"/>
              </a:ext>
            </a:extLst>
          </p:cNvPr>
          <p:cNvPicPr>
            <a:picLocks noChangeAspect="1"/>
          </p:cNvPicPr>
          <p:nvPr/>
        </p:nvPicPr>
        <p:blipFill rotWithShape="1">
          <a:blip r:embed="rId3"/>
          <a:srcRect t="14545" r="50000" b="3262"/>
          <a:stretch/>
        </p:blipFill>
        <p:spPr>
          <a:xfrm>
            <a:off x="0" y="0"/>
            <a:ext cx="4944438" cy="3429000"/>
          </a:xfrm>
          <a:prstGeom prst="rect">
            <a:avLst/>
          </a:prstGeom>
        </p:spPr>
      </p:pic>
      <p:sp>
        <p:nvSpPr>
          <p:cNvPr id="8" name="Rectangle 7">
            <a:extLst>
              <a:ext uri="{FF2B5EF4-FFF2-40B4-BE49-F238E27FC236}">
                <a16:creationId xmlns:a16="http://schemas.microsoft.com/office/drawing/2014/main" id="{F3E69F18-D0C2-41A4-9B5F-009B32B56DE9}"/>
              </a:ext>
            </a:extLst>
          </p:cNvPr>
          <p:cNvSpPr/>
          <p:nvPr/>
        </p:nvSpPr>
        <p:spPr>
          <a:xfrm>
            <a:off x="6096000" y="-6016"/>
            <a:ext cx="6095999" cy="1877437"/>
          </a:xfrm>
          <a:prstGeom prst="rect">
            <a:avLst/>
          </a:prstGeom>
          <a:gradFill flip="none" rotWithShape="1">
            <a:gsLst>
              <a:gs pos="100000">
                <a:srgbClr val="46DCFF"/>
              </a:gs>
              <a:gs pos="10000">
                <a:srgbClr val="41A4FE"/>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A96E76C-4D98-4751-9FF3-6E8B4E985E6C}"/>
              </a:ext>
            </a:extLst>
          </p:cNvPr>
          <p:cNvSpPr txBox="1"/>
          <p:nvPr/>
        </p:nvSpPr>
        <p:spPr>
          <a:xfrm>
            <a:off x="6096000" y="-6016"/>
            <a:ext cx="3724275" cy="1877437"/>
          </a:xfrm>
          <a:prstGeom prst="rect">
            <a:avLst/>
          </a:prstGeom>
          <a:noFill/>
        </p:spPr>
        <p:txBody>
          <a:bodyPr wrap="square" rtlCol="0">
            <a:spAutoFit/>
          </a:bodyPr>
          <a:lstStyle/>
          <a:p>
            <a:r>
              <a:rPr lang="en-US" sz="2800" b="1" dirty="0">
                <a:solidFill>
                  <a:schemeClr val="bg1"/>
                </a:solidFill>
                <a:latin typeface="Yu Gothic UI Light" panose="020B0300000000000000" pitchFamily="34" charset="-128"/>
                <a:ea typeface="Yu Gothic UI Light" panose="020B0300000000000000" pitchFamily="34" charset="-128"/>
              </a:rPr>
              <a:t>Clarity &amp; Simplicity </a:t>
            </a:r>
          </a:p>
          <a:p>
            <a:r>
              <a:rPr lang="en-US" sz="2000" dirty="0">
                <a:solidFill>
                  <a:schemeClr val="bg1"/>
                </a:solidFill>
                <a:latin typeface="Yu Gothic UI Light" panose="020B0300000000000000" pitchFamily="34" charset="-128"/>
                <a:ea typeface="Yu Gothic UI Light" panose="020B0300000000000000" pitchFamily="34" charset="-128"/>
              </a:rPr>
              <a:t>For Your Stock Investments</a:t>
            </a:r>
          </a:p>
          <a:p>
            <a:endParaRPr lang="en-US" sz="1600" dirty="0">
              <a:solidFill>
                <a:schemeClr val="bg1"/>
              </a:solidFill>
              <a:latin typeface="Yu Gothic UI Light" panose="020B0300000000000000" pitchFamily="34" charset="-128"/>
              <a:ea typeface="Yu Gothic UI Light" panose="020B0300000000000000" pitchFamily="34" charset="-128"/>
            </a:endParaRPr>
          </a:p>
          <a:p>
            <a:r>
              <a:rPr lang="en-US" sz="1600" dirty="0">
                <a:solidFill>
                  <a:schemeClr val="bg1"/>
                </a:solidFill>
                <a:latin typeface="Yu Gothic UI Light" panose="020B0300000000000000" pitchFamily="34" charset="-128"/>
                <a:ea typeface="Yu Gothic UI Light" panose="020B0300000000000000" pitchFamily="34" charset="-128"/>
              </a:rPr>
              <a:t>Augment Your Portfolio Research with Behavioral Analytics on Over 1,400 Highly-Liquid Companies &amp; GICS Sectors.</a:t>
            </a:r>
          </a:p>
        </p:txBody>
      </p:sp>
      <p:pic>
        <p:nvPicPr>
          <p:cNvPr id="10" name="Picture 9">
            <a:extLst>
              <a:ext uri="{FF2B5EF4-FFF2-40B4-BE49-F238E27FC236}">
                <a16:creationId xmlns:a16="http://schemas.microsoft.com/office/drawing/2014/main" id="{AF8C05C1-9531-4F85-9278-37072B096B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1019" b="90741" l="21875" r="44609">
                        <a14:foregroundMark x1="34727" y1="88889" x2="37852" y2="88056"/>
                        <a14:foregroundMark x1="40352" y1="87315" x2="42578" y2="90833"/>
                        <a14:foregroundMark x1="42617" y1="82963" x2="44258" y2="80833"/>
                        <a14:foregroundMark x1="44453" y1="81759" x2="44375" y2="85000"/>
                        <a14:foregroundMark x1="33945" y1="68611" x2="39141" y2="71852"/>
                        <a14:foregroundMark x1="33672" y1="60648" x2="36836" y2="64722"/>
                        <a14:foregroundMark x1="25039" y1="77963" x2="29336" y2="71759"/>
                        <a14:foregroundMark x1="29336" y1="71759" x2="24336" y2="69907"/>
                        <a14:foregroundMark x1="24336" y1="69907" x2="24922" y2="78056"/>
                        <a14:foregroundMark x1="21875" y1="73148" x2="21875" y2="73148"/>
                        <a14:foregroundMark x1="41055" y1="87593" x2="42617" y2="90833"/>
                        <a14:foregroundMark x1="40430" y1="86574" x2="42891" y2="90833"/>
                        <a14:foregroundMark x1="40859" y1="86759" x2="42461" y2="88889"/>
                        <a14:foregroundMark x1="41328" y1="86759" x2="42578" y2="87407"/>
                        <a14:foregroundMark x1="42500" y1="87778" x2="42891" y2="90370"/>
                        <a14:foregroundMark x1="44609" y1="81204" x2="44609" y2="82593"/>
                        <a14:foregroundMark x1="25703" y1="60648" x2="30234" y2="65833"/>
                        <a14:foregroundMark x1="30234" y1="65833" x2="30039" y2="54074"/>
                        <a14:foregroundMark x1="30039" y1="54074" x2="25625" y2="59630"/>
                        <a14:foregroundMark x1="25625" y1="59630" x2="25664" y2="61111"/>
                      </a14:backgroundRemoval>
                    </a14:imgEffect>
                  </a14:imgLayer>
                </a14:imgProps>
              </a:ext>
            </a:extLst>
          </a:blip>
          <a:srcRect l="20805" t="46509" r="54537" b="7041"/>
          <a:stretch/>
        </p:blipFill>
        <p:spPr>
          <a:xfrm>
            <a:off x="9828651" y="-6016"/>
            <a:ext cx="2362386" cy="1877437"/>
          </a:xfrm>
          <a:prstGeom prst="rect">
            <a:avLst/>
          </a:prstGeom>
        </p:spPr>
      </p:pic>
      <p:sp>
        <p:nvSpPr>
          <p:cNvPr id="11" name="TextBox 10">
            <a:extLst>
              <a:ext uri="{FF2B5EF4-FFF2-40B4-BE49-F238E27FC236}">
                <a16:creationId xmlns:a16="http://schemas.microsoft.com/office/drawing/2014/main" id="{10983875-70B9-4210-8122-C0224AAF3EFE}"/>
              </a:ext>
            </a:extLst>
          </p:cNvPr>
          <p:cNvSpPr txBox="1"/>
          <p:nvPr/>
        </p:nvSpPr>
        <p:spPr>
          <a:xfrm>
            <a:off x="6096000" y="1871421"/>
            <a:ext cx="6096000" cy="1477328"/>
          </a:xfrm>
          <a:prstGeom prst="rect">
            <a:avLst/>
          </a:prstGeom>
          <a:noFill/>
        </p:spPr>
        <p:txBody>
          <a:bodyPr wrap="square" rtlCol="0">
            <a:spAutoFit/>
          </a:bodyPr>
          <a:lstStyle/>
          <a:p>
            <a:r>
              <a:rPr lang="en-US" dirty="0">
                <a:solidFill>
                  <a:srgbClr val="FF0000"/>
                </a:solidFill>
              </a:rPr>
              <a:t>Sample above, flipped gradient. Left/below, how it currently appears (MS Edge). CTA button color change?</a:t>
            </a:r>
          </a:p>
          <a:p>
            <a:r>
              <a:rPr lang="en-US" dirty="0">
                <a:solidFill>
                  <a:srgbClr val="FF0000"/>
                </a:solidFill>
              </a:rPr>
              <a:t>Logo = Dashboard -or- prompt to sign up; where will “About” navigate; add “Pricing” tab (free sign up, see EarningsWhispers.com for sample).</a:t>
            </a:r>
          </a:p>
        </p:txBody>
      </p:sp>
    </p:spTree>
    <p:extLst>
      <p:ext uri="{BB962C8B-B14F-4D97-AF65-F5344CB8AC3E}">
        <p14:creationId xmlns:p14="http://schemas.microsoft.com/office/powerpoint/2010/main" val="261480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2313</Words>
  <Application>Microsoft Office PowerPoint</Application>
  <PresentationFormat>Widescreen</PresentationFormat>
  <Paragraphs>199</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Yu Gothic UI Light</vt:lpstr>
      <vt:lpstr>Yu Gothic UI Semibold</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Gorzycki</dc:creator>
  <cp:lastModifiedBy>Mark Gorzycki</cp:lastModifiedBy>
  <cp:revision>35</cp:revision>
  <dcterms:created xsi:type="dcterms:W3CDTF">2021-05-03T21:19:12Z</dcterms:created>
  <dcterms:modified xsi:type="dcterms:W3CDTF">2021-05-04T02:24:46Z</dcterms:modified>
</cp:coreProperties>
</file>